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0" r:id="rId4"/>
    <p:sldId id="277" r:id="rId5"/>
    <p:sldId id="261" r:id="rId6"/>
    <p:sldId id="280" r:id="rId7"/>
    <p:sldId id="279" r:id="rId8"/>
    <p:sldId id="282" r:id="rId9"/>
    <p:sldId id="283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97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54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59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05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451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978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856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39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443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46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38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DF6D-C02D-42D2-8C24-BA0A56817EA8}" type="datetimeFigureOut">
              <a:rPr lang="es-PE" smtClean="0"/>
              <a:t>01/09/2020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C6B5-47E4-4F41-B177-7664F2754B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957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6" y="698807"/>
            <a:ext cx="2920237" cy="8900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1" y="1700011"/>
            <a:ext cx="1687132" cy="3348507"/>
          </a:xfrm>
          <a:prstGeom prst="rect">
            <a:avLst/>
          </a:prstGeom>
        </p:spPr>
      </p:pic>
      <p:pic>
        <p:nvPicPr>
          <p:cNvPr id="5" name="Imagen 18" descr="LOGO FD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965"/>
            <a:ext cx="292921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ASE DE DATOS DE FOTOGRAFÍAS - IAA\7 CATÁLOGO DE PRODUCTOS\CATALOGO 2014\Huancarani\15. Asociacion Huancar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9144000" cy="676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8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7730" y="922764"/>
            <a:ext cx="5361904" cy="1279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 ABRIL 1947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FUNDACION DE LA CCP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LIDER PRINCIPAL: JUAN HIPOLITO PEVEZ 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ORGANIZACIÓN DE LOS YANACONAS DE ICA.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JOSÉ CARLOS MARIATEGUI ACOMPAÑÓ EL PROCESO EN SU ETAPA DE GESTACIÓN.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7730" y="2281311"/>
            <a:ext cx="5361904" cy="1359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sz="1400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DÉCADA </a:t>
            </a:r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1950</a:t>
            </a:r>
            <a:endParaRPr lang="es-PE" sz="14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REFUERZA PROCESO DE CAMBIO DE LA TENENCIA DE LA TIERRA BAJO PROTAGONISMO DE LOS CAMPESINOS ORGANIZADOS. </a:t>
            </a:r>
            <a:endParaRPr lang="es-PE" sz="1400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REALIZAN LAS PRIMERAS TOMAS DE TIERRAS.</a:t>
            </a:r>
            <a:endParaRPr lang="es-PE" sz="14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PE" sz="14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7731" y="3719598"/>
            <a:ext cx="5361902" cy="1393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1958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TOMAS DE TIERRAS EN LA CONVENCIÓN Y LARES EN EL CUSCO. GAMONALES Y TERRATENIENTES SON EXPULSADOS.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CONQUISTA LEY DE REFORMA AGRARIA PARA EL ÁMBITO DE LA CONVENCIÓN Y LARES. 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ESTO IMPULSA LAS TOMAS DE TIERRAS EN TODO EL PAÍS.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7730" y="5191630"/>
            <a:ext cx="5361904" cy="1544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sz="1200" dirty="0" smtClean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1969  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LEY DE REFORMA AGRARIA DEL GOBIERNO MILITAR DE VELASCO ALVARADO. FORMA GRAN PROPIEDAD ESTATAL.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1974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CCP CON LA TOMA DE 74 HACIENDAS EN ANDAHUAYLAS REORIENTA EL PROCESO HACIA TIERRA PARA LAS COMUNIDADES Y COMUNEROS.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864179" y="895458"/>
            <a:ext cx="6023019" cy="932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1989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PERÚ PAÍS DE PEQUEÑOS PROPIETARIOS EN EL CAMPO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15 MIL HACIENDAS LATIFUNDISTAS, EL PERÚ SE CONVIRTIÓ EN UN PAÍS DE PEQUEÑOS PROPIETARIOS EN EL CAMPO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EXISTEN 2’300,000 UNIDADES PRODUCTIVAS, 97% DE LAS CUALES SON DE AGRICULTURA FAMILIAR.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864180" y="2650433"/>
            <a:ext cx="6023020" cy="932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1994 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NACE “SIERRA PRODUCTIVA” EN EL SENO DE LA FEDERACIÓN DEPARTAMENTAL DE CAMPESINOS DEL CUSCO (FDCC).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CCP Y FDCC LIDERAN EL DESARROLLO RURAL INTEGRAL EN BASE AL PROGRESO DE LA PEQUEÑA PRODUCCIÓN CAMPESINA DE AGRICULTURA FAMILIAR.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sz="12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PE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864175" y="3672945"/>
            <a:ext cx="6023022" cy="837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INNOVACIÓN TECNOLÓGICA DE ALTAS PRODUCTIVIDADES EN PEQUEÑOS ESPACIOS.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CAPACITACIÓN DE CAMPESINO A CAMPESINO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“APRENDER </a:t>
            </a:r>
            <a:r>
              <a:rPr lang="es-PE" sz="1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HACIENDO”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“PREDICAR CON EL EJEMPLO”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864178" y="5550793"/>
            <a:ext cx="6023022" cy="10833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CCP - COPROFAM 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CCP TIENE EL ALTO HONOR DE ASUMIR LA VICEPRESIDENCIA DE COPROFAM.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COPROFAM, CON ALBERTO BROCH, ASUME LA VICEPRESIDENCIA DEL FORO RURAL MUNDIAL EN EL ESPACIO DEL DECENIO DE LA AGRICULTURA FAMILIAR AUSPICIADO POR NACIONES UNIDAS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47730" y="81135"/>
            <a:ext cx="11539470" cy="715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CONFEDERACIÓN CAMPESINA DEL PERÚ (CCP) </a:t>
            </a:r>
          </a:p>
          <a:p>
            <a:pPr algn="ctr"/>
            <a:r>
              <a:rPr lang="es-PE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HISTORIA PLENA DE BUENOS FRUTOS</a:t>
            </a:r>
            <a:endParaRPr lang="es-PE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864178" y="1866196"/>
            <a:ext cx="6023019" cy="740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1990 – 2005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VIOLENCIA POLÍTICA – SENDERO LUMINOSO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CCP CONFRONTÓ CON ORIENTACIÓN “NI MILITARES NI SENDERO: PAZ CON JUSTICIA SOCIAL”</a:t>
            </a:r>
          </a:p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864175" y="4571674"/>
            <a:ext cx="6023019" cy="9017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 smtClean="0">
                <a:latin typeface="Arial Black" panose="020B0A04020102020204" pitchFamily="34" charset="0"/>
              </a:rPr>
              <a:t> </a:t>
            </a:r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2000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DERROTA DE LA DICTADURA – RECUPERACIÓN DE LA DEMOCRACIA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MARCHA DE LOS 4 SUYOS</a:t>
            </a:r>
          </a:p>
          <a:p>
            <a:r>
              <a:rPr lang="es-PE" sz="1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DESDE LOS BALCONES DE LA CCP SE CONDUJO LA MARCHA TRIUNFAL EN LIMA</a:t>
            </a:r>
            <a:endParaRPr lang="es-PE" sz="1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7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5910" y="837700"/>
            <a:ext cx="5593722" cy="1279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FONDOS SOCIALES DEL ESTADO</a:t>
            </a:r>
          </a:p>
          <a:p>
            <a:pPr algn="ctr"/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TIENEN CARÁCTER ASISTENCIALISTA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VASO DE LECHE 300 MILLONES DE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SOLES/AÑO 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(88’235294 </a:t>
            </a:r>
            <a:r>
              <a:rPr lang="es-PE" sz="1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Dol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E" sz="11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FONCODES 1,500 MILLONES DE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SOLES/AÑO 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(441’176,470 </a:t>
            </a:r>
            <a:r>
              <a:rPr lang="es-PE" sz="1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Dol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E" sz="11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QALI WARMA 1,800 MILLONES DE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SOLES/AÑO 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(529,411764 </a:t>
            </a:r>
            <a:r>
              <a:rPr lang="es-PE" sz="10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Dol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es-PE" sz="1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EXISTEN MÁS DE 20 PROGRAMAS ASISTENCIALISTAS</a:t>
            </a:r>
          </a:p>
          <a:p>
            <a:pPr algn="ctr"/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5910" y="2141073"/>
            <a:ext cx="5593722" cy="1290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FONDO SOCIAL DE INNOVACIÓN TECNOLÓGICA PRODUCTIVA</a:t>
            </a:r>
            <a:endParaRPr lang="es-PE" sz="12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SOLICITA MIL MILLONES DE 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SOLES 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(294’117,647 DOL)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INVERSIÓN POR UNA ÚNICA VEZ, PARA LAS UNIDADES PRODUCTIVAS PROTAGONISTAS</a:t>
            </a:r>
          </a:p>
          <a:p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(Aspiramos a que este enfoque se convierta en programa presupuestal. Replicar la misma cantidad cada año. En 10 años innovarían  1’430,000 unidades de agricultura familiar)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910" y="3482769"/>
            <a:ext cx="5593720" cy="1302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TECNOLOGÍAS A IMPLEMENTAR</a:t>
            </a:r>
            <a:endParaRPr lang="es-PE" sz="11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RESERVORIO UNIFAMILIAR Y RIEGO POR ASPERSIÓN.</a:t>
            </a:r>
            <a:endParaRPr lang="es-PE" sz="11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HUERTO FIJO. PASTOS ASOCIADOS. ABONOS ORGÁNICOS. CUYES. GALLINAS. ESTABLO. GRANOS Y TUBÉRCULOS. </a:t>
            </a:r>
            <a:endParaRPr lang="es-PE" sz="11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AGUA PURIFICADA DE CONSUMO HUMANO Y BAÑO ECOLOGICO QUE PERMITE REUTILIZAR EN RIEGO.</a:t>
            </a:r>
            <a:endParaRPr lang="es-PE" sz="11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864180" y="859740"/>
            <a:ext cx="6113171" cy="12798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NUMERO DE UNIDADES FAMILIARES Y UBICACIÓN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143,000 UNIDADES DE AGRICULTURA FAMILIAR. (7 MIL SOLES X PREDIO)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 DEPARTAMENTOS DEL PERÚ.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 DISTRITOS POR DEPARTAMENTO. TOTAL: 288 DISTRITOS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864179" y="2187273"/>
            <a:ext cx="6113172" cy="12154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RESULTADOS E IMPACTOS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CULTIVOS Y CRIANZAS AGROECOLÓGICAS. ALIMENTOS ORGÁNICOS. REFUERZAN SISTEMA INMUNOLOGICO.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SEGURIDAD ALIMENTARIA DE 143 MIL FAMILIAS PRODUCTORAS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572,000 PERSONAS, PADRES E HIJOS.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864179" y="3482769"/>
            <a:ext cx="6113172" cy="12752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CADA FAMILIA PRODUCTORA ABASTECE A 10 FAMILIAS CONSUMIDORAS CON UNA CANASTA BIODIVERSA POR SEMANA LAS 52 SEMANAS DEL AÑO.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1’430,000 FAMILIAS CONSUMIDORAS. 5’720,000 PERSONAS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TOTAL DE PERSONAS: 6’292,000 CON SEGURIDAD ALIMENTARIA CON ALIMENTOS, SANOS CON ALTO PODER NUTRITIVO.</a:t>
            </a:r>
            <a:endParaRPr lang="es-PE" sz="12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47728" y="4860460"/>
            <a:ext cx="11629622" cy="1997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INNOVADOR ENFOQUE DE GESTIÓN </a:t>
            </a:r>
            <a:endParaRPr lang="es-PE" sz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MINAGRI Y OTROS MINISTERIOS DE LA  COMISION DE SEGUMIENTO DE LOS ACUERDOS DEL PARO AGRARIO NACIONAL.</a:t>
            </a:r>
          </a:p>
          <a:p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ADMINISTRAN LOS FONDOS Y REALIZAN COMPRAS DE MATERIALES Y EQUIPOS SEGÚN REQUERIMIENTO DE YACHACHIQ</a:t>
            </a:r>
            <a:endParaRPr lang="es-PE" sz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IMPLEMENTACIÓN A CARGO DE CCP, FDCC, YACHACHIQ. SE ASEGURA ÉXITO PORQUE SABEN HACERLO.</a:t>
            </a:r>
            <a:endParaRPr lang="es-PE" sz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CORPORACIÓN ANDINA DE FOMENTO (CAF) REALIZA MONITOREO Y EVALUACIÓN MAS APOYO FINANCIERO.</a:t>
            </a:r>
            <a:endParaRPr lang="es-PE" sz="1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CONTRALORÍA DE LA REPUBLICA. REALIZA CONTROL CONCURRENTE</a:t>
            </a: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PE" sz="1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NOTA: FDCC base histórica de la CCP. Lideró las tomas de tierras en La Convención y Lares donde se logró una Ley de Reforma Agraria exclusiva para ese ámbito. Permitió replicar con la seguridad que las tierras tomadas serían consagradas con Reforma Agraria.</a:t>
            </a:r>
          </a:p>
          <a:p>
            <a:r>
              <a:rPr lang="es-PE" sz="1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FDCC fue la organización creadora de Sierra Productiva. Lidera las réplicas en 17 regiones del Perú.</a:t>
            </a:r>
          </a:p>
          <a:p>
            <a:r>
              <a:rPr lang="es-PE" sz="1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YACHACHIQ. Campesinos, líderes tecnológicos. Capacitan y conducen la implementación y manejo de tecnologías. Alto valor intercultural.</a:t>
            </a:r>
            <a:endParaRPr lang="es-PE" sz="11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81135"/>
            <a:ext cx="12192000" cy="7152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PRIMERA POLITICA PÚBLICA</a:t>
            </a:r>
          </a:p>
          <a:p>
            <a:pPr algn="ctr"/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FONDO SOCIAL DE INNOVACIÓN TECNOLÓGICA PRODUCTIVA </a:t>
            </a:r>
            <a:endParaRPr lang="es-PE" sz="14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(Ante MINAGRI y 6 Ministerios. Comisión de seguimiento del cumplimiento de acuerdos del Paro Agrario)</a:t>
            </a:r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2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99622" y="2421228"/>
            <a:ext cx="1757965" cy="27947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CREDITO</a:t>
            </a:r>
          </a:p>
          <a:p>
            <a:pPr algn="ctr"/>
            <a:endParaRPr lang="es-PE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s-PE" sz="1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MONTO REQUERIDO</a:t>
            </a:r>
          </a:p>
          <a:p>
            <a:pPr algn="ctr"/>
            <a:endParaRPr lang="es-PE" sz="1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120 MILLONES DE 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SOLES</a:t>
            </a:r>
          </a:p>
          <a:p>
            <a:pPr algn="ctr"/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(35’294,117 </a:t>
            </a:r>
            <a:r>
              <a:rPr lang="es-PE" sz="1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Dol</a:t>
            </a:r>
            <a:r>
              <a:rPr lang="es-PE" sz="1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es-PE" sz="1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oceso 2"/>
          <p:cNvSpPr/>
          <p:nvPr/>
        </p:nvSpPr>
        <p:spPr>
          <a:xfrm>
            <a:off x="656823" y="167425"/>
            <a:ext cx="10444766" cy="135228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</a:p>
          <a:p>
            <a:pPr algn="ctr"/>
            <a:r>
              <a:rPr lang="es-PE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SEGUNDA POLITICA PÚBLICA</a:t>
            </a:r>
          </a:p>
          <a:p>
            <a:pPr algn="ctr"/>
            <a:r>
              <a:rPr lang="es-PE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Programa de Garantía del Gobierno Nacional para el Financiamiento Agrario Empresarial</a:t>
            </a:r>
          </a:p>
          <a:p>
            <a:pPr algn="ctr"/>
            <a:r>
              <a:rPr lang="es-PE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FAE-AGRO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(Ante MINAGRI y sistema bancario. CAC “LOS ANDES” postulará a la subasta para estar habilitada)</a:t>
            </a:r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es-PE" dirty="0">
              <a:solidFill>
                <a:srgbClr val="FFC000"/>
              </a:solidFill>
            </a:endParaRPr>
          </a:p>
        </p:txBody>
      </p:sp>
      <p:sp>
        <p:nvSpPr>
          <p:cNvPr id="6" name="Placa 5"/>
          <p:cNvSpPr/>
          <p:nvPr/>
        </p:nvSpPr>
        <p:spPr>
          <a:xfrm>
            <a:off x="6143223" y="1652165"/>
            <a:ext cx="3168201" cy="2288769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PROTAGONISTAS</a:t>
            </a:r>
          </a:p>
          <a:p>
            <a:endParaRPr lang="es-PE" sz="1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P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40,OOO UNIDADES PRODUCTIVAS DE AGRICULTURA </a:t>
            </a:r>
          </a:p>
          <a:p>
            <a:r>
              <a:rPr lang="es-PE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FAMILIAR</a:t>
            </a:r>
            <a:endParaRPr lang="es-PE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9775065" y="2009102"/>
            <a:ext cx="2305318" cy="3657602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NORMA DETERMINA SELECCIÓN POR SUBASTA.</a:t>
            </a:r>
          </a:p>
          <a:p>
            <a:endParaRPr lang="es-PE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es-PE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CAC – LOS ANDES</a:t>
            </a:r>
          </a:p>
          <a:p>
            <a:endParaRPr lang="es-PE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es-PE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(CCP AVANZA COMPROMISO)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8" name="Placa 7"/>
          <p:cNvSpPr/>
          <p:nvPr/>
        </p:nvSpPr>
        <p:spPr>
          <a:xfrm>
            <a:off x="6143224" y="4198513"/>
            <a:ext cx="3168200" cy="2382591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AMBITO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10 REGIONES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 DISTRITOS POR REGIÓN.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TOTAL: 80 DISTRITOS.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s-PE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500 FAMILIAS POR DISTRITO</a:t>
            </a:r>
          </a:p>
          <a:p>
            <a:endParaRPr lang="es-PE" sz="1200" dirty="0" smtClean="0">
              <a:latin typeface="Arial Black" panose="020B0A04020102020204" pitchFamily="34" charset="0"/>
            </a:endParaRPr>
          </a:p>
          <a:p>
            <a:endParaRPr lang="es-PE" sz="1200" dirty="0"/>
          </a:p>
        </p:txBody>
      </p:sp>
      <p:sp>
        <p:nvSpPr>
          <p:cNvPr id="13" name="Redondear rectángulo de esquina sencilla 12"/>
          <p:cNvSpPr/>
          <p:nvPr/>
        </p:nvSpPr>
        <p:spPr>
          <a:xfrm>
            <a:off x="2202287" y="1609859"/>
            <a:ext cx="3696237" cy="5112913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1400" dirty="0" smtClean="0">
              <a:latin typeface="Arial Black" panose="020B0A04020102020204" pitchFamily="34" charset="0"/>
            </a:endParaRPr>
          </a:p>
          <a:p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ENFOQUE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ENGORDE DE GANADO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4 ENGORDES POR AÑO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TOROS POR ENGORDE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EL CREDITO SE PAGA CON LA VENTA DE UN TORO ENGORDADO.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VENTA ESTIMADA: 15 MIL SOLES</a:t>
            </a: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(4,411.7 </a:t>
            </a:r>
            <a:r>
              <a:rPr lang="es-PE" sz="11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Dol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es-PE" sz="11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CRÉDITO: 4 MIL SOLES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(1,176 </a:t>
            </a:r>
            <a:r>
              <a:rPr lang="es-PE" sz="11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Dol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CADA </a:t>
            </a: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3 MESES. </a:t>
            </a:r>
          </a:p>
          <a:p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6 CRÉDITOS.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CON LA VENTA DEL TORO 1 SE PAGA EL CRÉDITO.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VENTA DEL TORO 2. MEJORA DEL INGRESO FAMILIAR.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VENTA DEL TORO 3. INNOVACIÓN DE TECNOLOGÍAS DE SIERRA PRODUCTIVA.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SIGUIENTE CRÉDITO SE HABILITA CON PAGO DEL ANTERIOR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9286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882" y="257577"/>
            <a:ext cx="11217497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TERCERA POLITICA PÚBLICA</a:t>
            </a:r>
          </a:p>
          <a:p>
            <a:pPr algn="ctr"/>
            <a:r>
              <a:rPr lang="es-PE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COMPRA DE ALIMENTOS POR EL </a:t>
            </a:r>
            <a:r>
              <a:rPr lang="es-PE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ESTADO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(Ante Ministerio de Cultura MINCUL y Ministerio de Inclusión y Desarrollo Social MIDIS)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181080" y="1267272"/>
            <a:ext cx="5731099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MINISTERIO DE CULTURA</a:t>
            </a:r>
          </a:p>
          <a:p>
            <a:pPr algn="ctr"/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PUEBLOS ORIGINARIOS ABASTECEN </a:t>
            </a:r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ALIMENTOS, </a:t>
            </a:r>
          </a:p>
          <a:p>
            <a:pPr algn="ctr"/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QALI </a:t>
            </a:r>
            <a:r>
              <a:rPr lang="es-PE" sz="14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WARMA COMPRA </a:t>
            </a:r>
            <a:endParaRPr lang="es-PE" sz="1400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795787" y="3292475"/>
            <a:ext cx="3695164" cy="15879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HORTALIZAS 4 COLORES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GRANOS – TUBÉRCULOS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QUESO – YOGURT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CARNE DE CUY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PAN DE PAPA</a:t>
            </a:r>
            <a:endParaRPr lang="es-PE" sz="1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263684" y="2349098"/>
            <a:ext cx="4250027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POBLACIÓN OBJETIVO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RETORNANTES. HIJOS Y FAMILIARES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263684" y="3362354"/>
            <a:ext cx="4250027" cy="16993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PROPÓSITOS FUNDAMENTALES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PROVEER ALIMENTOS SANOS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CAPACITARLES EN TÉCNICAS DE CULTIVOS Y CRIANZAS.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INSTALACIÓN Y MANEJO DE TECNOLOGÍAS DE ALTAS PRODUCTIVIDADES EN PEQUEÑOS ESPACIOS. 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366716" y="5171426"/>
            <a:ext cx="4288663" cy="14160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COMPLEMENTAR APOYO PARA: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AFINCARSE COMO PRODUCTORES INNOVADORES.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RIEGO TECNIFICADO Y TECNOLOGÍAS BÁSICAS.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VIVIENDA INDEPENDIENTE.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795787" y="4961229"/>
            <a:ext cx="3695165" cy="14553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GARANTIZAR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PRODUCTOS ORGÁNICOS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CALIDAD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INOCUIDAD</a:t>
            </a:r>
            <a:endParaRPr lang="es-P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795787" y="2313032"/>
            <a:ext cx="369516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CECOSA A CARGO DE GRUPO DE MUJERES CAMPESINAS COMUNERAS</a:t>
            </a:r>
            <a:endParaRPr lang="es-PE" sz="1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ceso 1"/>
          <p:cNvSpPr/>
          <p:nvPr/>
        </p:nvSpPr>
        <p:spPr>
          <a:xfrm>
            <a:off x="180304" y="2349099"/>
            <a:ext cx="2348247" cy="409677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INSTALAR CENTRO COMUNAL DE SEGURIDAD ALIMENTARIA (CECOSA)</a:t>
            </a:r>
          </a:p>
          <a:p>
            <a:endParaRPr lang="es-PE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s-PE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 CECOSA</a:t>
            </a:r>
          </a:p>
          <a:p>
            <a:r>
              <a:rPr lang="es-PE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ABASTECE ALIMENTOS COMPLEMENTARIOS A 20 FAMILIAS</a:t>
            </a:r>
          </a:p>
          <a:p>
            <a:endParaRPr lang="es-PE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s-PE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CANASTAS BIODIVERSAS</a:t>
            </a:r>
          </a:p>
          <a:p>
            <a:r>
              <a:rPr lang="es-PE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SEMANALES</a:t>
            </a:r>
            <a:endParaRPr lang="es-PE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56079" y="6474496"/>
            <a:ext cx="4172755" cy="3238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COSTOS. 10,000 soles 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(2,941 </a:t>
            </a:r>
            <a:r>
              <a:rPr lang="es-PE" sz="1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Dol</a:t>
            </a:r>
            <a:r>
              <a:rPr lang="es-PE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s-P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por CECOSA. </a:t>
            </a:r>
            <a:endParaRPr lang="es-P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419600" y="609600"/>
            <a:ext cx="220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300">
                <a:latin typeface="Times New Roman" charset="0"/>
              </a:rPr>
              <a:t>Club de madres, Comedores</a:t>
            </a:r>
          </a:p>
          <a:p>
            <a:pPr algn="ctr"/>
            <a:r>
              <a:rPr lang="es-ES_tradnl" altLang="es-PE" sz="1300">
                <a:latin typeface="Times New Roman" charset="0"/>
              </a:rPr>
              <a:t>populares e infantiles de</a:t>
            </a:r>
          </a:p>
          <a:p>
            <a:pPr algn="ctr"/>
            <a:r>
              <a:rPr lang="es-ES_tradnl" altLang="es-PE" sz="1300">
                <a:latin typeface="Times New Roman" charset="0"/>
              </a:rPr>
              <a:t>18 comunidades del Distrito</a:t>
            </a:r>
            <a:endParaRPr lang="es-ES" altLang="es-PE" sz="1300">
              <a:latin typeface="Times New Roman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391400" y="685800"/>
            <a:ext cx="175260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300">
                <a:latin typeface="Times New Roman" charset="0"/>
              </a:rPr>
              <a:t>Familias con</a:t>
            </a:r>
          </a:p>
          <a:p>
            <a:pPr algn="ctr"/>
            <a:r>
              <a:rPr lang="es-ES_tradnl" altLang="es-PE" sz="1300">
                <a:latin typeface="Times New Roman" charset="0"/>
              </a:rPr>
              <a:t> tecnologías productivas</a:t>
            </a:r>
            <a:endParaRPr lang="es-ES" altLang="es-PE" sz="1300">
              <a:latin typeface="Times New Roman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38288" y="23813"/>
            <a:ext cx="9129712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_tradnl" altLang="es-PE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GENERALIZACIÓN DE TECNOLOGÍAS VALIDADAS A TRAVÉS DE LA</a:t>
            </a:r>
          </a:p>
          <a:p>
            <a:pPr algn="ctr"/>
            <a:r>
              <a:rPr lang="es-ES_tradnl" altLang="es-PE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CAPACITACIÓN DE CAMPESINO A CAMPESINO EN EL DISTRITO DE HUANCARANI</a:t>
            </a:r>
            <a:endParaRPr lang="es-ES" altLang="es-PE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538288" y="514350"/>
            <a:ext cx="91440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52600" y="762001"/>
            <a:ext cx="1524000" cy="366713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PE">
                <a:solidFill>
                  <a:srgbClr val="FFFFFF"/>
                </a:solidFill>
                <a:latin typeface="Arial Black" pitchFamily="34" charset="0"/>
              </a:rPr>
              <a:t>REPLICA</a:t>
            </a:r>
            <a:endParaRPr lang="es-ES" altLang="es-PE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316538" y="1238250"/>
            <a:ext cx="10668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Huancarani</a:t>
            </a:r>
            <a:endParaRPr lang="es-ES" altLang="es-PE" sz="1200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316538" y="1466850"/>
            <a:ext cx="10668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Chacabamba</a:t>
            </a:r>
            <a:endParaRPr lang="es-ES" altLang="es-PE" sz="1200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341938" y="2838450"/>
            <a:ext cx="11176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Nva</a:t>
            </a:r>
            <a:r>
              <a:rPr lang="es-ES_tradnl" altLang="es-PE" sz="1200" dirty="0"/>
              <a:t>. Esperanza</a:t>
            </a:r>
            <a:endParaRPr lang="es-ES" altLang="es-PE" sz="1200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341938" y="1924050"/>
            <a:ext cx="1041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Piscohuata</a:t>
            </a:r>
            <a:endParaRPr lang="es-ES" altLang="es-PE" sz="1200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341938" y="2152650"/>
            <a:ext cx="1041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Uray-ayllu</a:t>
            </a:r>
            <a:endParaRPr lang="es-ES" altLang="es-PE" sz="120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341938" y="3524250"/>
            <a:ext cx="11176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Queuña</a:t>
            </a:r>
            <a:r>
              <a:rPr lang="es-ES_tradnl" altLang="es-PE" sz="1200" dirty="0"/>
              <a:t> grande</a:t>
            </a:r>
            <a:endParaRPr lang="es-ES" altLang="es-PE" sz="1200" dirty="0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316538" y="3752850"/>
            <a:ext cx="1143000" cy="1333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Queuña</a:t>
            </a:r>
            <a:r>
              <a:rPr lang="es-ES_tradnl" altLang="es-PE" sz="1200" dirty="0"/>
              <a:t> cancha</a:t>
            </a:r>
            <a:endParaRPr lang="es-ES" altLang="es-PE" sz="1200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5316538" y="4438650"/>
            <a:ext cx="914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Kisicancha</a:t>
            </a:r>
            <a:endParaRPr lang="es-ES" altLang="es-PE" sz="1200" dirty="0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316538" y="3981450"/>
            <a:ext cx="11430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Huacaycancha</a:t>
            </a:r>
            <a:endParaRPr lang="es-ES" altLang="es-PE" sz="1200" dirty="0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341938" y="4210050"/>
            <a:ext cx="8890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Patacancha</a:t>
            </a:r>
            <a:endParaRPr lang="es-ES" altLang="es-PE" sz="1200" dirty="0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5341938" y="2609850"/>
            <a:ext cx="10414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Huayllapata</a:t>
            </a:r>
            <a:endParaRPr lang="es-ES" altLang="es-PE" sz="1200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341938" y="2381250"/>
            <a:ext cx="1041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Tambopata</a:t>
            </a:r>
            <a:endParaRPr lang="es-ES" altLang="es-PE" sz="1200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5341938" y="3295650"/>
            <a:ext cx="11176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Huatta</a:t>
            </a:r>
            <a:r>
              <a:rPr lang="es-ES_tradnl" altLang="es-PE" sz="1200" dirty="0"/>
              <a:t> grande</a:t>
            </a:r>
            <a:endParaRPr lang="es-ES" altLang="es-PE" sz="1200" dirty="0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341938" y="3067050"/>
            <a:ext cx="1117600" cy="15240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Chinchaywasi</a:t>
            </a:r>
            <a:endParaRPr lang="es-ES" altLang="es-PE" sz="1200" dirty="0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5341938" y="1695450"/>
            <a:ext cx="1041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Ninamarca</a:t>
            </a:r>
            <a:endParaRPr lang="es-ES" altLang="es-PE" sz="1200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341938" y="4667250"/>
            <a:ext cx="660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Churo</a:t>
            </a:r>
            <a:endParaRPr lang="es-ES" altLang="es-PE" sz="1200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5341938" y="4895850"/>
            <a:ext cx="660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/>
              <a:t>Quiñir</a:t>
            </a:r>
            <a:endParaRPr lang="es-ES" altLang="es-PE" sz="1200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5341938" y="5124450"/>
            <a:ext cx="660400" cy="171450"/>
          </a:xfrm>
          <a:prstGeom prst="rect">
            <a:avLst/>
          </a:prstGeom>
          <a:solidFill>
            <a:srgbClr val="0099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s-PE" sz="1200" dirty="0" err="1"/>
              <a:t>Ohuay</a:t>
            </a:r>
            <a:endParaRPr lang="es-ES" altLang="es-PE" sz="1200" dirty="0"/>
          </a:p>
        </p:txBody>
      </p:sp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138613"/>
            <a:ext cx="2571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5353051"/>
            <a:ext cx="2270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4021138" y="1352550"/>
            <a:ext cx="13208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4021138" y="1581150"/>
            <a:ext cx="13208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V="1">
            <a:off x="4021138" y="1809750"/>
            <a:ext cx="13208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V="1">
            <a:off x="4021138" y="2038350"/>
            <a:ext cx="132080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4021138" y="2266950"/>
            <a:ext cx="13208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V="1">
            <a:off x="4021138" y="2495550"/>
            <a:ext cx="1320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V="1">
            <a:off x="4021138" y="2724150"/>
            <a:ext cx="1320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V="1">
            <a:off x="4021138" y="2952750"/>
            <a:ext cx="1320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V="1">
            <a:off x="4021138" y="3181350"/>
            <a:ext cx="1320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4021138" y="3295650"/>
            <a:ext cx="1320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4021138" y="3295650"/>
            <a:ext cx="1320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4021138" y="3295650"/>
            <a:ext cx="13208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4021138" y="3295650"/>
            <a:ext cx="1320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>
            <a:off x="4021138" y="3295650"/>
            <a:ext cx="13208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4021138" y="3295650"/>
            <a:ext cx="132080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021138" y="3295650"/>
            <a:ext cx="13208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4038600" y="3300413"/>
            <a:ext cx="13208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4021138" y="3295650"/>
            <a:ext cx="1320800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6383338" y="13906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pic>
        <p:nvPicPr>
          <p:cNvPr id="38958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9" y="5429251"/>
            <a:ext cx="2317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9" name="Picture 47" descr="WB0092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9" y="5429251"/>
            <a:ext cx="206375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60" name="Freeform 48"/>
          <p:cNvSpPr>
            <a:spLocks/>
          </p:cNvSpPr>
          <p:nvPr/>
        </p:nvSpPr>
        <p:spPr bwMode="auto">
          <a:xfrm>
            <a:off x="3078163" y="1293814"/>
            <a:ext cx="342900" cy="738187"/>
          </a:xfrm>
          <a:custGeom>
            <a:avLst/>
            <a:gdLst>
              <a:gd name="T0" fmla="*/ 289 w 360"/>
              <a:gd name="T1" fmla="*/ 487 h 815"/>
              <a:gd name="T2" fmla="*/ 360 w 360"/>
              <a:gd name="T3" fmla="*/ 464 h 815"/>
              <a:gd name="T4" fmla="*/ 328 w 360"/>
              <a:gd name="T5" fmla="*/ 354 h 815"/>
              <a:gd name="T6" fmla="*/ 334 w 360"/>
              <a:gd name="T7" fmla="*/ 242 h 815"/>
              <a:gd name="T8" fmla="*/ 297 w 360"/>
              <a:gd name="T9" fmla="*/ 201 h 815"/>
              <a:gd name="T10" fmla="*/ 217 w 360"/>
              <a:gd name="T11" fmla="*/ 173 h 815"/>
              <a:gd name="T12" fmla="*/ 250 w 360"/>
              <a:gd name="T13" fmla="*/ 150 h 815"/>
              <a:gd name="T14" fmla="*/ 277 w 360"/>
              <a:gd name="T15" fmla="*/ 92 h 815"/>
              <a:gd name="T16" fmla="*/ 245 w 360"/>
              <a:gd name="T17" fmla="*/ 21 h 815"/>
              <a:gd name="T18" fmla="*/ 199 w 360"/>
              <a:gd name="T19" fmla="*/ 0 h 815"/>
              <a:gd name="T20" fmla="*/ 118 w 360"/>
              <a:gd name="T21" fmla="*/ 7 h 815"/>
              <a:gd name="T22" fmla="*/ 73 w 360"/>
              <a:gd name="T23" fmla="*/ 79 h 815"/>
              <a:gd name="T24" fmla="*/ 83 w 360"/>
              <a:gd name="T25" fmla="*/ 128 h 815"/>
              <a:gd name="T26" fmla="*/ 108 w 360"/>
              <a:gd name="T27" fmla="*/ 157 h 815"/>
              <a:gd name="T28" fmla="*/ 127 w 360"/>
              <a:gd name="T29" fmla="*/ 167 h 815"/>
              <a:gd name="T30" fmla="*/ 70 w 360"/>
              <a:gd name="T31" fmla="*/ 189 h 815"/>
              <a:gd name="T32" fmla="*/ 24 w 360"/>
              <a:gd name="T33" fmla="*/ 282 h 815"/>
              <a:gd name="T34" fmla="*/ 24 w 360"/>
              <a:gd name="T35" fmla="*/ 379 h 815"/>
              <a:gd name="T36" fmla="*/ 0 w 360"/>
              <a:gd name="T37" fmla="*/ 495 h 815"/>
              <a:gd name="T38" fmla="*/ 51 w 360"/>
              <a:gd name="T39" fmla="*/ 487 h 815"/>
              <a:gd name="T40" fmla="*/ 9 w 360"/>
              <a:gd name="T41" fmla="*/ 638 h 815"/>
              <a:gd name="T42" fmla="*/ 57 w 360"/>
              <a:gd name="T43" fmla="*/ 625 h 815"/>
              <a:gd name="T44" fmla="*/ 105 w 360"/>
              <a:gd name="T45" fmla="*/ 629 h 815"/>
              <a:gd name="T46" fmla="*/ 108 w 360"/>
              <a:gd name="T47" fmla="*/ 713 h 815"/>
              <a:gd name="T48" fmla="*/ 127 w 360"/>
              <a:gd name="T49" fmla="*/ 812 h 815"/>
              <a:gd name="T50" fmla="*/ 220 w 360"/>
              <a:gd name="T51" fmla="*/ 815 h 815"/>
              <a:gd name="T52" fmla="*/ 224 w 360"/>
              <a:gd name="T53" fmla="*/ 690 h 815"/>
              <a:gd name="T54" fmla="*/ 240 w 360"/>
              <a:gd name="T55" fmla="*/ 653 h 815"/>
              <a:gd name="T56" fmla="*/ 345 w 360"/>
              <a:gd name="T57" fmla="*/ 638 h 815"/>
              <a:gd name="T58" fmla="*/ 298 w 360"/>
              <a:gd name="T59" fmla="*/ 539 h 815"/>
              <a:gd name="T60" fmla="*/ 289 w 360"/>
              <a:gd name="T61" fmla="*/ 487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0" h="815">
                <a:moveTo>
                  <a:pt x="289" y="487"/>
                </a:moveTo>
                <a:lnTo>
                  <a:pt x="360" y="464"/>
                </a:lnTo>
                <a:lnTo>
                  <a:pt x="328" y="354"/>
                </a:lnTo>
                <a:lnTo>
                  <a:pt x="334" y="242"/>
                </a:lnTo>
                <a:lnTo>
                  <a:pt x="297" y="201"/>
                </a:lnTo>
                <a:lnTo>
                  <a:pt x="217" y="173"/>
                </a:lnTo>
                <a:lnTo>
                  <a:pt x="250" y="150"/>
                </a:lnTo>
                <a:lnTo>
                  <a:pt x="277" y="92"/>
                </a:lnTo>
                <a:lnTo>
                  <a:pt x="245" y="21"/>
                </a:lnTo>
                <a:lnTo>
                  <a:pt x="199" y="0"/>
                </a:lnTo>
                <a:lnTo>
                  <a:pt x="118" y="7"/>
                </a:lnTo>
                <a:lnTo>
                  <a:pt x="73" y="79"/>
                </a:lnTo>
                <a:lnTo>
                  <a:pt x="83" y="128"/>
                </a:lnTo>
                <a:lnTo>
                  <a:pt x="108" y="157"/>
                </a:lnTo>
                <a:lnTo>
                  <a:pt x="127" y="167"/>
                </a:lnTo>
                <a:lnTo>
                  <a:pt x="70" y="189"/>
                </a:lnTo>
                <a:lnTo>
                  <a:pt x="24" y="282"/>
                </a:lnTo>
                <a:lnTo>
                  <a:pt x="24" y="379"/>
                </a:lnTo>
                <a:lnTo>
                  <a:pt x="0" y="495"/>
                </a:lnTo>
                <a:lnTo>
                  <a:pt x="51" y="487"/>
                </a:lnTo>
                <a:lnTo>
                  <a:pt x="9" y="638"/>
                </a:lnTo>
                <a:lnTo>
                  <a:pt x="57" y="625"/>
                </a:lnTo>
                <a:lnTo>
                  <a:pt x="105" y="629"/>
                </a:lnTo>
                <a:lnTo>
                  <a:pt x="108" y="713"/>
                </a:lnTo>
                <a:lnTo>
                  <a:pt x="127" y="812"/>
                </a:lnTo>
                <a:lnTo>
                  <a:pt x="220" y="815"/>
                </a:lnTo>
                <a:lnTo>
                  <a:pt x="224" y="690"/>
                </a:lnTo>
                <a:lnTo>
                  <a:pt x="240" y="653"/>
                </a:lnTo>
                <a:lnTo>
                  <a:pt x="345" y="638"/>
                </a:lnTo>
                <a:lnTo>
                  <a:pt x="298" y="539"/>
                </a:lnTo>
                <a:lnTo>
                  <a:pt x="289" y="4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61" name="Freeform 49"/>
          <p:cNvSpPr>
            <a:spLocks/>
          </p:cNvSpPr>
          <p:nvPr/>
        </p:nvSpPr>
        <p:spPr bwMode="auto">
          <a:xfrm>
            <a:off x="3162300" y="1512888"/>
            <a:ext cx="133350" cy="127000"/>
          </a:xfrm>
          <a:custGeom>
            <a:avLst/>
            <a:gdLst>
              <a:gd name="T0" fmla="*/ 30 w 142"/>
              <a:gd name="T1" fmla="*/ 14 h 142"/>
              <a:gd name="T2" fmla="*/ 0 w 142"/>
              <a:gd name="T3" fmla="*/ 53 h 142"/>
              <a:gd name="T4" fmla="*/ 4 w 142"/>
              <a:gd name="T5" fmla="*/ 106 h 142"/>
              <a:gd name="T6" fmla="*/ 58 w 142"/>
              <a:gd name="T7" fmla="*/ 142 h 142"/>
              <a:gd name="T8" fmla="*/ 96 w 142"/>
              <a:gd name="T9" fmla="*/ 134 h 142"/>
              <a:gd name="T10" fmla="*/ 127 w 142"/>
              <a:gd name="T11" fmla="*/ 113 h 142"/>
              <a:gd name="T12" fmla="*/ 142 w 142"/>
              <a:gd name="T13" fmla="*/ 79 h 142"/>
              <a:gd name="T14" fmla="*/ 129 w 142"/>
              <a:gd name="T15" fmla="*/ 25 h 142"/>
              <a:gd name="T16" fmla="*/ 81 w 142"/>
              <a:gd name="T17" fmla="*/ 0 h 142"/>
              <a:gd name="T18" fmla="*/ 30 w 142"/>
              <a:gd name="T19" fmla="*/ 1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" h="142">
                <a:moveTo>
                  <a:pt x="30" y="14"/>
                </a:moveTo>
                <a:lnTo>
                  <a:pt x="0" y="53"/>
                </a:lnTo>
                <a:lnTo>
                  <a:pt x="4" y="106"/>
                </a:lnTo>
                <a:lnTo>
                  <a:pt x="58" y="142"/>
                </a:lnTo>
                <a:lnTo>
                  <a:pt x="96" y="134"/>
                </a:lnTo>
                <a:lnTo>
                  <a:pt x="127" y="113"/>
                </a:lnTo>
                <a:lnTo>
                  <a:pt x="142" y="79"/>
                </a:lnTo>
                <a:lnTo>
                  <a:pt x="129" y="25"/>
                </a:lnTo>
                <a:lnTo>
                  <a:pt x="81" y="0"/>
                </a:lnTo>
                <a:lnTo>
                  <a:pt x="30" y="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62" name="Freeform 50"/>
          <p:cNvSpPr>
            <a:spLocks/>
          </p:cNvSpPr>
          <p:nvPr/>
        </p:nvSpPr>
        <p:spPr bwMode="auto">
          <a:xfrm>
            <a:off x="3106739" y="1466851"/>
            <a:ext cx="274637" cy="549275"/>
          </a:xfrm>
          <a:custGeom>
            <a:avLst/>
            <a:gdLst>
              <a:gd name="T0" fmla="*/ 70 w 285"/>
              <a:gd name="T1" fmla="*/ 205 h 607"/>
              <a:gd name="T2" fmla="*/ 52 w 285"/>
              <a:gd name="T3" fmla="*/ 296 h 607"/>
              <a:gd name="T4" fmla="*/ 23 w 285"/>
              <a:gd name="T5" fmla="*/ 353 h 607"/>
              <a:gd name="T6" fmla="*/ 6 w 285"/>
              <a:gd name="T7" fmla="*/ 425 h 607"/>
              <a:gd name="T8" fmla="*/ 85 w 285"/>
              <a:gd name="T9" fmla="*/ 417 h 607"/>
              <a:gd name="T10" fmla="*/ 107 w 285"/>
              <a:gd name="T11" fmla="*/ 597 h 607"/>
              <a:gd name="T12" fmla="*/ 156 w 285"/>
              <a:gd name="T13" fmla="*/ 607 h 607"/>
              <a:gd name="T14" fmla="*/ 166 w 285"/>
              <a:gd name="T15" fmla="*/ 501 h 607"/>
              <a:gd name="T16" fmla="*/ 188 w 285"/>
              <a:gd name="T17" fmla="*/ 425 h 607"/>
              <a:gd name="T18" fmla="*/ 269 w 285"/>
              <a:gd name="T19" fmla="*/ 425 h 607"/>
              <a:gd name="T20" fmla="*/ 234 w 285"/>
              <a:gd name="T21" fmla="*/ 355 h 607"/>
              <a:gd name="T22" fmla="*/ 223 w 285"/>
              <a:gd name="T23" fmla="*/ 287 h 607"/>
              <a:gd name="T24" fmla="*/ 213 w 285"/>
              <a:gd name="T25" fmla="*/ 228 h 607"/>
              <a:gd name="T26" fmla="*/ 222 w 285"/>
              <a:gd name="T27" fmla="*/ 152 h 607"/>
              <a:gd name="T28" fmla="*/ 234 w 285"/>
              <a:gd name="T29" fmla="*/ 262 h 607"/>
              <a:gd name="T30" fmla="*/ 246 w 285"/>
              <a:gd name="T31" fmla="*/ 281 h 607"/>
              <a:gd name="T32" fmla="*/ 285 w 285"/>
              <a:gd name="T33" fmla="*/ 273 h 607"/>
              <a:gd name="T34" fmla="*/ 268 w 285"/>
              <a:gd name="T35" fmla="*/ 185 h 607"/>
              <a:gd name="T36" fmla="*/ 267 w 285"/>
              <a:gd name="T37" fmla="*/ 84 h 607"/>
              <a:gd name="T38" fmla="*/ 239 w 285"/>
              <a:gd name="T39" fmla="*/ 35 h 607"/>
              <a:gd name="T40" fmla="*/ 179 w 285"/>
              <a:gd name="T41" fmla="*/ 8 h 607"/>
              <a:gd name="T42" fmla="*/ 93 w 285"/>
              <a:gd name="T43" fmla="*/ 0 h 607"/>
              <a:gd name="T44" fmla="*/ 39 w 285"/>
              <a:gd name="T45" fmla="*/ 38 h 607"/>
              <a:gd name="T46" fmla="*/ 16 w 285"/>
              <a:gd name="T47" fmla="*/ 104 h 607"/>
              <a:gd name="T48" fmla="*/ 10 w 285"/>
              <a:gd name="T49" fmla="*/ 183 h 607"/>
              <a:gd name="T50" fmla="*/ 0 w 285"/>
              <a:gd name="T51" fmla="*/ 284 h 607"/>
              <a:gd name="T52" fmla="*/ 37 w 285"/>
              <a:gd name="T53" fmla="*/ 281 h 607"/>
              <a:gd name="T54" fmla="*/ 47 w 285"/>
              <a:gd name="T55" fmla="*/ 201 h 607"/>
              <a:gd name="T56" fmla="*/ 65 w 285"/>
              <a:gd name="T57" fmla="*/ 134 h 607"/>
              <a:gd name="T58" fmla="*/ 70 w 285"/>
              <a:gd name="T59" fmla="*/ 20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5" h="607">
                <a:moveTo>
                  <a:pt x="70" y="205"/>
                </a:moveTo>
                <a:lnTo>
                  <a:pt x="52" y="296"/>
                </a:lnTo>
                <a:lnTo>
                  <a:pt x="23" y="353"/>
                </a:lnTo>
                <a:lnTo>
                  <a:pt x="6" y="425"/>
                </a:lnTo>
                <a:lnTo>
                  <a:pt x="85" y="417"/>
                </a:lnTo>
                <a:lnTo>
                  <a:pt x="107" y="597"/>
                </a:lnTo>
                <a:lnTo>
                  <a:pt x="156" y="607"/>
                </a:lnTo>
                <a:lnTo>
                  <a:pt x="166" y="501"/>
                </a:lnTo>
                <a:lnTo>
                  <a:pt x="188" y="425"/>
                </a:lnTo>
                <a:lnTo>
                  <a:pt x="269" y="425"/>
                </a:lnTo>
                <a:lnTo>
                  <a:pt x="234" y="355"/>
                </a:lnTo>
                <a:lnTo>
                  <a:pt x="223" y="287"/>
                </a:lnTo>
                <a:lnTo>
                  <a:pt x="213" y="228"/>
                </a:lnTo>
                <a:lnTo>
                  <a:pt x="222" y="152"/>
                </a:lnTo>
                <a:lnTo>
                  <a:pt x="234" y="262"/>
                </a:lnTo>
                <a:lnTo>
                  <a:pt x="246" y="281"/>
                </a:lnTo>
                <a:lnTo>
                  <a:pt x="285" y="273"/>
                </a:lnTo>
                <a:lnTo>
                  <a:pt x="268" y="185"/>
                </a:lnTo>
                <a:lnTo>
                  <a:pt x="267" y="84"/>
                </a:lnTo>
                <a:lnTo>
                  <a:pt x="239" y="35"/>
                </a:lnTo>
                <a:lnTo>
                  <a:pt x="179" y="8"/>
                </a:lnTo>
                <a:lnTo>
                  <a:pt x="93" y="0"/>
                </a:lnTo>
                <a:lnTo>
                  <a:pt x="39" y="38"/>
                </a:lnTo>
                <a:lnTo>
                  <a:pt x="16" y="104"/>
                </a:lnTo>
                <a:lnTo>
                  <a:pt x="10" y="183"/>
                </a:lnTo>
                <a:lnTo>
                  <a:pt x="0" y="284"/>
                </a:lnTo>
                <a:lnTo>
                  <a:pt x="37" y="281"/>
                </a:lnTo>
                <a:lnTo>
                  <a:pt x="47" y="201"/>
                </a:lnTo>
                <a:lnTo>
                  <a:pt x="65" y="134"/>
                </a:lnTo>
                <a:lnTo>
                  <a:pt x="70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>
            <a:off x="3179764" y="2112963"/>
            <a:ext cx="1587" cy="742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64" name="Oval 52"/>
          <p:cNvSpPr>
            <a:spLocks noChangeArrowheads="1"/>
          </p:cNvSpPr>
          <p:nvPr/>
        </p:nvSpPr>
        <p:spPr bwMode="auto">
          <a:xfrm>
            <a:off x="7678738" y="12382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65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8965" name="Oval 53"/>
          <p:cNvSpPr>
            <a:spLocks noChangeArrowheads="1"/>
          </p:cNvSpPr>
          <p:nvPr/>
        </p:nvSpPr>
        <p:spPr bwMode="auto">
          <a:xfrm>
            <a:off x="6688138" y="1238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66" name="Oval 54"/>
          <p:cNvSpPr>
            <a:spLocks noChangeArrowheads="1"/>
          </p:cNvSpPr>
          <p:nvPr/>
        </p:nvSpPr>
        <p:spPr bwMode="auto">
          <a:xfrm>
            <a:off x="2420938" y="2990850"/>
            <a:ext cx="1600200" cy="762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400">
                <a:latin typeface="Tahoma" charset="0"/>
              </a:rPr>
              <a:t>03 familias</a:t>
            </a:r>
          </a:p>
          <a:p>
            <a:pPr algn="ctr"/>
            <a:r>
              <a:rPr lang="es-ES_tradnl" altLang="es-PE" sz="1400">
                <a:latin typeface="Tahoma" charset="0"/>
              </a:rPr>
              <a:t>seleccionadas</a:t>
            </a:r>
          </a:p>
          <a:p>
            <a:pPr algn="ctr"/>
            <a:r>
              <a:rPr lang="es-ES_tradnl" altLang="es-PE" sz="1400">
                <a:latin typeface="Tahoma" charset="0"/>
              </a:rPr>
              <a:t> de réplica</a:t>
            </a:r>
            <a:endParaRPr lang="es-ES" altLang="es-PE" sz="1400">
              <a:latin typeface="Tahoma" charset="0"/>
            </a:endParaRPr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>
            <a:off x="6383338" y="13144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9355138" y="1162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>
            <a:off x="6383338" y="16192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>
            <a:off x="6383338" y="15430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71" name="Oval 59"/>
          <p:cNvSpPr>
            <a:spLocks noChangeArrowheads="1"/>
          </p:cNvSpPr>
          <p:nvPr/>
        </p:nvSpPr>
        <p:spPr bwMode="auto">
          <a:xfrm>
            <a:off x="3640138" y="2762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72" name="Oval 60"/>
          <p:cNvSpPr>
            <a:spLocks noChangeArrowheads="1"/>
          </p:cNvSpPr>
          <p:nvPr/>
        </p:nvSpPr>
        <p:spPr bwMode="auto">
          <a:xfrm>
            <a:off x="3944938" y="28384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73" name="Oval 61"/>
          <p:cNvSpPr>
            <a:spLocks noChangeArrowheads="1"/>
          </p:cNvSpPr>
          <p:nvPr/>
        </p:nvSpPr>
        <p:spPr bwMode="auto">
          <a:xfrm>
            <a:off x="3200400" y="3910013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74" name="Oval 62"/>
          <p:cNvSpPr>
            <a:spLocks noChangeArrowheads="1"/>
          </p:cNvSpPr>
          <p:nvPr/>
        </p:nvSpPr>
        <p:spPr bwMode="auto">
          <a:xfrm>
            <a:off x="6688138" y="1466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6383338" y="1847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>
            <a:off x="6383338" y="17716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77" name="Oval 65"/>
          <p:cNvSpPr>
            <a:spLocks noChangeArrowheads="1"/>
          </p:cNvSpPr>
          <p:nvPr/>
        </p:nvSpPr>
        <p:spPr bwMode="auto">
          <a:xfrm>
            <a:off x="6688138" y="1695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6383338" y="20764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6383338" y="20002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0" name="Oval 68"/>
          <p:cNvSpPr>
            <a:spLocks noChangeArrowheads="1"/>
          </p:cNvSpPr>
          <p:nvPr/>
        </p:nvSpPr>
        <p:spPr bwMode="auto">
          <a:xfrm>
            <a:off x="6688138" y="1924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6383338" y="23050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>
            <a:off x="6383338" y="22288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3" name="Oval 71"/>
          <p:cNvSpPr>
            <a:spLocks noChangeArrowheads="1"/>
          </p:cNvSpPr>
          <p:nvPr/>
        </p:nvSpPr>
        <p:spPr bwMode="auto">
          <a:xfrm>
            <a:off x="6688138" y="2152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6383338" y="25336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5" name="Line 73"/>
          <p:cNvSpPr>
            <a:spLocks noChangeShapeType="1"/>
          </p:cNvSpPr>
          <p:nvPr/>
        </p:nvSpPr>
        <p:spPr bwMode="auto">
          <a:xfrm>
            <a:off x="6383338" y="24574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6" name="Oval 74"/>
          <p:cNvSpPr>
            <a:spLocks noChangeArrowheads="1"/>
          </p:cNvSpPr>
          <p:nvPr/>
        </p:nvSpPr>
        <p:spPr bwMode="auto">
          <a:xfrm>
            <a:off x="6688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>
            <a:off x="6383338" y="27622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>
            <a:off x="6383338" y="2686050"/>
            <a:ext cx="304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89" name="Oval 77"/>
          <p:cNvSpPr>
            <a:spLocks noChangeArrowheads="1"/>
          </p:cNvSpPr>
          <p:nvPr/>
        </p:nvSpPr>
        <p:spPr bwMode="auto">
          <a:xfrm>
            <a:off x="6688138" y="2609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>
            <a:off x="6459538" y="29908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>
            <a:off x="6459538" y="2914650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92" name="Oval 80"/>
          <p:cNvSpPr>
            <a:spLocks noChangeArrowheads="1"/>
          </p:cNvSpPr>
          <p:nvPr/>
        </p:nvSpPr>
        <p:spPr bwMode="auto">
          <a:xfrm>
            <a:off x="6688138" y="2838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>
            <a:off x="6459538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94" name="Line 82"/>
          <p:cNvSpPr>
            <a:spLocks noChangeShapeType="1"/>
          </p:cNvSpPr>
          <p:nvPr/>
        </p:nvSpPr>
        <p:spPr bwMode="auto">
          <a:xfrm>
            <a:off x="6459538" y="3143250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95" name="Oval 83"/>
          <p:cNvSpPr>
            <a:spLocks noChangeArrowheads="1"/>
          </p:cNvSpPr>
          <p:nvPr/>
        </p:nvSpPr>
        <p:spPr bwMode="auto">
          <a:xfrm>
            <a:off x="6688138" y="3067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6459538" y="34480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>
            <a:off x="6459538" y="3371850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8998" name="Oval 86"/>
          <p:cNvSpPr>
            <a:spLocks noChangeArrowheads="1"/>
          </p:cNvSpPr>
          <p:nvPr/>
        </p:nvSpPr>
        <p:spPr bwMode="auto">
          <a:xfrm>
            <a:off x="6688138" y="3295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8999" name="Line 87"/>
          <p:cNvSpPr>
            <a:spLocks noChangeShapeType="1"/>
          </p:cNvSpPr>
          <p:nvPr/>
        </p:nvSpPr>
        <p:spPr bwMode="auto">
          <a:xfrm>
            <a:off x="6459538" y="36766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0" name="Line 88"/>
          <p:cNvSpPr>
            <a:spLocks noChangeShapeType="1"/>
          </p:cNvSpPr>
          <p:nvPr/>
        </p:nvSpPr>
        <p:spPr bwMode="auto">
          <a:xfrm>
            <a:off x="6459538" y="3600450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1" name="Oval 89"/>
          <p:cNvSpPr>
            <a:spLocks noChangeArrowheads="1"/>
          </p:cNvSpPr>
          <p:nvPr/>
        </p:nvSpPr>
        <p:spPr bwMode="auto">
          <a:xfrm>
            <a:off x="66881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6459538" y="39052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>
            <a:off x="6459538" y="3829050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4" name="Oval 92"/>
          <p:cNvSpPr>
            <a:spLocks noChangeArrowheads="1"/>
          </p:cNvSpPr>
          <p:nvPr/>
        </p:nvSpPr>
        <p:spPr bwMode="auto">
          <a:xfrm>
            <a:off x="6688138" y="3752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>
            <a:off x="6459538" y="4133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>
            <a:off x="6459538" y="4057650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7" name="Oval 95"/>
          <p:cNvSpPr>
            <a:spLocks noChangeArrowheads="1"/>
          </p:cNvSpPr>
          <p:nvPr/>
        </p:nvSpPr>
        <p:spPr bwMode="auto">
          <a:xfrm>
            <a:off x="6688138" y="3981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08" name="Line 96"/>
          <p:cNvSpPr>
            <a:spLocks noChangeShapeType="1"/>
          </p:cNvSpPr>
          <p:nvPr/>
        </p:nvSpPr>
        <p:spPr bwMode="auto">
          <a:xfrm>
            <a:off x="6230938" y="4362450"/>
            <a:ext cx="154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09" name="Line 97"/>
          <p:cNvSpPr>
            <a:spLocks noChangeShapeType="1"/>
          </p:cNvSpPr>
          <p:nvPr/>
        </p:nvSpPr>
        <p:spPr bwMode="auto">
          <a:xfrm>
            <a:off x="6230938" y="4286250"/>
            <a:ext cx="4572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0" name="Oval 98"/>
          <p:cNvSpPr>
            <a:spLocks noChangeArrowheads="1"/>
          </p:cNvSpPr>
          <p:nvPr/>
        </p:nvSpPr>
        <p:spPr bwMode="auto">
          <a:xfrm>
            <a:off x="6688138" y="4210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11" name="Line 99"/>
          <p:cNvSpPr>
            <a:spLocks noChangeShapeType="1"/>
          </p:cNvSpPr>
          <p:nvPr/>
        </p:nvSpPr>
        <p:spPr bwMode="auto">
          <a:xfrm>
            <a:off x="6230938" y="4591050"/>
            <a:ext cx="154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2" name="Line 100"/>
          <p:cNvSpPr>
            <a:spLocks noChangeShapeType="1"/>
          </p:cNvSpPr>
          <p:nvPr/>
        </p:nvSpPr>
        <p:spPr bwMode="auto">
          <a:xfrm>
            <a:off x="6230938" y="4514850"/>
            <a:ext cx="4572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3" name="Oval 101"/>
          <p:cNvSpPr>
            <a:spLocks noChangeArrowheads="1"/>
          </p:cNvSpPr>
          <p:nvPr/>
        </p:nvSpPr>
        <p:spPr bwMode="auto">
          <a:xfrm>
            <a:off x="6688138" y="443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14" name="Line 102"/>
          <p:cNvSpPr>
            <a:spLocks noChangeShapeType="1"/>
          </p:cNvSpPr>
          <p:nvPr/>
        </p:nvSpPr>
        <p:spPr bwMode="auto">
          <a:xfrm>
            <a:off x="6002338" y="4819650"/>
            <a:ext cx="177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5" name="Line 103"/>
          <p:cNvSpPr>
            <a:spLocks noChangeShapeType="1"/>
          </p:cNvSpPr>
          <p:nvPr/>
        </p:nvSpPr>
        <p:spPr bwMode="auto">
          <a:xfrm>
            <a:off x="6002338" y="4743450"/>
            <a:ext cx="685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6" name="Oval 104"/>
          <p:cNvSpPr>
            <a:spLocks noChangeArrowheads="1"/>
          </p:cNvSpPr>
          <p:nvPr/>
        </p:nvSpPr>
        <p:spPr bwMode="auto">
          <a:xfrm>
            <a:off x="6688138" y="4667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17" name="Line 105"/>
          <p:cNvSpPr>
            <a:spLocks noChangeShapeType="1"/>
          </p:cNvSpPr>
          <p:nvPr/>
        </p:nvSpPr>
        <p:spPr bwMode="auto">
          <a:xfrm>
            <a:off x="6002338" y="5048250"/>
            <a:ext cx="177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8" name="Line 106"/>
          <p:cNvSpPr>
            <a:spLocks noChangeShapeType="1"/>
          </p:cNvSpPr>
          <p:nvPr/>
        </p:nvSpPr>
        <p:spPr bwMode="auto">
          <a:xfrm>
            <a:off x="6002338" y="4972050"/>
            <a:ext cx="685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19" name="Oval 107"/>
          <p:cNvSpPr>
            <a:spLocks noChangeArrowheads="1"/>
          </p:cNvSpPr>
          <p:nvPr/>
        </p:nvSpPr>
        <p:spPr bwMode="auto">
          <a:xfrm>
            <a:off x="6688138" y="4895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20" name="Line 108"/>
          <p:cNvSpPr>
            <a:spLocks noChangeShapeType="1"/>
          </p:cNvSpPr>
          <p:nvPr/>
        </p:nvSpPr>
        <p:spPr bwMode="auto">
          <a:xfrm>
            <a:off x="6002338" y="5276850"/>
            <a:ext cx="177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21" name="Line 109"/>
          <p:cNvSpPr>
            <a:spLocks noChangeShapeType="1"/>
          </p:cNvSpPr>
          <p:nvPr/>
        </p:nvSpPr>
        <p:spPr bwMode="auto">
          <a:xfrm>
            <a:off x="6002338" y="5200650"/>
            <a:ext cx="6858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22" name="Oval 110"/>
          <p:cNvSpPr>
            <a:spLocks noChangeArrowheads="1"/>
          </p:cNvSpPr>
          <p:nvPr/>
        </p:nvSpPr>
        <p:spPr bwMode="auto">
          <a:xfrm>
            <a:off x="6688138" y="5124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23" name="Oval 111"/>
          <p:cNvSpPr>
            <a:spLocks noChangeArrowheads="1"/>
          </p:cNvSpPr>
          <p:nvPr/>
        </p:nvSpPr>
        <p:spPr bwMode="auto">
          <a:xfrm>
            <a:off x="7678738" y="26098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23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24" name="Oval 112"/>
          <p:cNvSpPr>
            <a:spLocks noChangeArrowheads="1"/>
          </p:cNvSpPr>
          <p:nvPr/>
        </p:nvSpPr>
        <p:spPr bwMode="auto">
          <a:xfrm>
            <a:off x="7696200" y="28384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19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25" name="Oval 113"/>
          <p:cNvSpPr>
            <a:spLocks noChangeArrowheads="1"/>
          </p:cNvSpPr>
          <p:nvPr/>
        </p:nvSpPr>
        <p:spPr bwMode="auto">
          <a:xfrm>
            <a:off x="7754938" y="30670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38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26" name="Oval 114"/>
          <p:cNvSpPr>
            <a:spLocks noChangeArrowheads="1"/>
          </p:cNvSpPr>
          <p:nvPr/>
        </p:nvSpPr>
        <p:spPr bwMode="auto">
          <a:xfrm>
            <a:off x="7754938" y="32956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45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27" name="Oval 115"/>
          <p:cNvSpPr>
            <a:spLocks noChangeArrowheads="1"/>
          </p:cNvSpPr>
          <p:nvPr/>
        </p:nvSpPr>
        <p:spPr bwMode="auto">
          <a:xfrm>
            <a:off x="7754938" y="35242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36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28" name="Oval 116"/>
          <p:cNvSpPr>
            <a:spLocks noChangeArrowheads="1"/>
          </p:cNvSpPr>
          <p:nvPr/>
        </p:nvSpPr>
        <p:spPr bwMode="auto">
          <a:xfrm>
            <a:off x="7754938" y="37528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12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29" name="Oval 117"/>
          <p:cNvSpPr>
            <a:spLocks noChangeArrowheads="1"/>
          </p:cNvSpPr>
          <p:nvPr/>
        </p:nvSpPr>
        <p:spPr bwMode="auto">
          <a:xfrm>
            <a:off x="7754938" y="39814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66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0" name="Oval 118"/>
          <p:cNvSpPr>
            <a:spLocks noChangeArrowheads="1"/>
          </p:cNvSpPr>
          <p:nvPr/>
        </p:nvSpPr>
        <p:spPr bwMode="auto">
          <a:xfrm>
            <a:off x="7754938" y="42100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70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1" name="Oval 119"/>
          <p:cNvSpPr>
            <a:spLocks noChangeArrowheads="1"/>
          </p:cNvSpPr>
          <p:nvPr/>
        </p:nvSpPr>
        <p:spPr bwMode="auto">
          <a:xfrm>
            <a:off x="7754938" y="44386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16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2" name="Oval 120"/>
          <p:cNvSpPr>
            <a:spLocks noChangeArrowheads="1"/>
          </p:cNvSpPr>
          <p:nvPr/>
        </p:nvSpPr>
        <p:spPr bwMode="auto">
          <a:xfrm>
            <a:off x="7754938" y="46672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34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3" name="Oval 121"/>
          <p:cNvSpPr>
            <a:spLocks noChangeArrowheads="1"/>
          </p:cNvSpPr>
          <p:nvPr/>
        </p:nvSpPr>
        <p:spPr bwMode="auto">
          <a:xfrm>
            <a:off x="7754938" y="48958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52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4" name="Oval 122"/>
          <p:cNvSpPr>
            <a:spLocks noChangeArrowheads="1"/>
          </p:cNvSpPr>
          <p:nvPr/>
        </p:nvSpPr>
        <p:spPr bwMode="auto">
          <a:xfrm>
            <a:off x="7754938" y="51244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45familias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5" name="Oval 123"/>
          <p:cNvSpPr>
            <a:spLocks noChangeArrowheads="1"/>
          </p:cNvSpPr>
          <p:nvPr/>
        </p:nvSpPr>
        <p:spPr bwMode="auto">
          <a:xfrm>
            <a:off x="7678738" y="14668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44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6" name="Oval 124"/>
          <p:cNvSpPr>
            <a:spLocks noChangeArrowheads="1"/>
          </p:cNvSpPr>
          <p:nvPr/>
        </p:nvSpPr>
        <p:spPr bwMode="auto">
          <a:xfrm>
            <a:off x="7678738" y="16954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10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7" name="Oval 125"/>
          <p:cNvSpPr>
            <a:spLocks noChangeArrowheads="1"/>
          </p:cNvSpPr>
          <p:nvPr/>
        </p:nvSpPr>
        <p:spPr bwMode="auto">
          <a:xfrm>
            <a:off x="7678738" y="1924050"/>
            <a:ext cx="1371600" cy="228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25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8" name="Oval 126"/>
          <p:cNvSpPr>
            <a:spLocks noChangeArrowheads="1"/>
          </p:cNvSpPr>
          <p:nvPr/>
        </p:nvSpPr>
        <p:spPr bwMode="auto">
          <a:xfrm>
            <a:off x="7678738" y="21526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24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39" name="Oval 127"/>
          <p:cNvSpPr>
            <a:spLocks noChangeArrowheads="1"/>
          </p:cNvSpPr>
          <p:nvPr/>
        </p:nvSpPr>
        <p:spPr bwMode="auto">
          <a:xfrm>
            <a:off x="7678738" y="2381250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46 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040" name="Oval 128"/>
          <p:cNvSpPr>
            <a:spLocks noChangeArrowheads="1"/>
          </p:cNvSpPr>
          <p:nvPr/>
        </p:nvSpPr>
        <p:spPr bwMode="auto">
          <a:xfrm>
            <a:off x="9659938" y="1314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41" name="Line 129"/>
          <p:cNvSpPr>
            <a:spLocks noChangeShapeType="1"/>
          </p:cNvSpPr>
          <p:nvPr/>
        </p:nvSpPr>
        <p:spPr bwMode="auto">
          <a:xfrm>
            <a:off x="9050338" y="131445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42" name="Line 130"/>
          <p:cNvSpPr>
            <a:spLocks noChangeShapeType="1"/>
          </p:cNvSpPr>
          <p:nvPr/>
        </p:nvSpPr>
        <p:spPr bwMode="auto">
          <a:xfrm flipV="1">
            <a:off x="9050338" y="12382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43" name="Oval 131"/>
          <p:cNvSpPr>
            <a:spLocks noChangeArrowheads="1"/>
          </p:cNvSpPr>
          <p:nvPr/>
        </p:nvSpPr>
        <p:spPr bwMode="auto">
          <a:xfrm>
            <a:off x="9355138" y="2076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44" name="Oval 132"/>
          <p:cNvSpPr>
            <a:spLocks noChangeArrowheads="1"/>
          </p:cNvSpPr>
          <p:nvPr/>
        </p:nvSpPr>
        <p:spPr bwMode="auto">
          <a:xfrm>
            <a:off x="9659938" y="22288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45" name="Line 133"/>
          <p:cNvSpPr>
            <a:spLocks noChangeShapeType="1"/>
          </p:cNvSpPr>
          <p:nvPr/>
        </p:nvSpPr>
        <p:spPr bwMode="auto">
          <a:xfrm>
            <a:off x="9050338" y="22288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46" name="Line 134"/>
          <p:cNvSpPr>
            <a:spLocks noChangeShapeType="1"/>
          </p:cNvSpPr>
          <p:nvPr/>
        </p:nvSpPr>
        <p:spPr bwMode="auto">
          <a:xfrm flipV="1">
            <a:off x="9050338" y="21526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47" name="Oval 135"/>
          <p:cNvSpPr>
            <a:spLocks noChangeArrowheads="1"/>
          </p:cNvSpPr>
          <p:nvPr/>
        </p:nvSpPr>
        <p:spPr bwMode="auto">
          <a:xfrm>
            <a:off x="9355138" y="2305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48" name="Oval 136"/>
          <p:cNvSpPr>
            <a:spLocks noChangeArrowheads="1"/>
          </p:cNvSpPr>
          <p:nvPr/>
        </p:nvSpPr>
        <p:spPr bwMode="auto">
          <a:xfrm>
            <a:off x="9659938" y="24574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49" name="Line 137"/>
          <p:cNvSpPr>
            <a:spLocks noChangeShapeType="1"/>
          </p:cNvSpPr>
          <p:nvPr/>
        </p:nvSpPr>
        <p:spPr bwMode="auto">
          <a:xfrm>
            <a:off x="9050338" y="24574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50" name="Line 138"/>
          <p:cNvSpPr>
            <a:spLocks noChangeShapeType="1"/>
          </p:cNvSpPr>
          <p:nvPr/>
        </p:nvSpPr>
        <p:spPr bwMode="auto">
          <a:xfrm flipV="1">
            <a:off x="9050338" y="23812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51" name="Oval 139"/>
          <p:cNvSpPr>
            <a:spLocks noChangeArrowheads="1"/>
          </p:cNvSpPr>
          <p:nvPr/>
        </p:nvSpPr>
        <p:spPr bwMode="auto">
          <a:xfrm>
            <a:off x="9355138" y="2533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52" name="Oval 140"/>
          <p:cNvSpPr>
            <a:spLocks noChangeArrowheads="1"/>
          </p:cNvSpPr>
          <p:nvPr/>
        </p:nvSpPr>
        <p:spPr bwMode="auto">
          <a:xfrm>
            <a:off x="9659938" y="26860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53" name="Line 141"/>
          <p:cNvSpPr>
            <a:spLocks noChangeShapeType="1"/>
          </p:cNvSpPr>
          <p:nvPr/>
        </p:nvSpPr>
        <p:spPr bwMode="auto">
          <a:xfrm>
            <a:off x="9050338" y="26860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54" name="Line 142"/>
          <p:cNvSpPr>
            <a:spLocks noChangeShapeType="1"/>
          </p:cNvSpPr>
          <p:nvPr/>
        </p:nvSpPr>
        <p:spPr bwMode="auto">
          <a:xfrm flipV="1">
            <a:off x="9050338" y="26098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55" name="Oval 143"/>
          <p:cNvSpPr>
            <a:spLocks noChangeArrowheads="1"/>
          </p:cNvSpPr>
          <p:nvPr/>
        </p:nvSpPr>
        <p:spPr bwMode="auto">
          <a:xfrm>
            <a:off x="9355138" y="2762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56" name="Oval 144"/>
          <p:cNvSpPr>
            <a:spLocks noChangeArrowheads="1"/>
          </p:cNvSpPr>
          <p:nvPr/>
        </p:nvSpPr>
        <p:spPr bwMode="auto">
          <a:xfrm>
            <a:off x="9659938" y="29146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57" name="Line 145"/>
          <p:cNvSpPr>
            <a:spLocks noChangeShapeType="1"/>
          </p:cNvSpPr>
          <p:nvPr/>
        </p:nvSpPr>
        <p:spPr bwMode="auto">
          <a:xfrm>
            <a:off x="9050338" y="29146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58" name="Line 146"/>
          <p:cNvSpPr>
            <a:spLocks noChangeShapeType="1"/>
          </p:cNvSpPr>
          <p:nvPr/>
        </p:nvSpPr>
        <p:spPr bwMode="auto">
          <a:xfrm flipV="1">
            <a:off x="9050338" y="28384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59" name="Oval 147"/>
          <p:cNvSpPr>
            <a:spLocks noChangeArrowheads="1"/>
          </p:cNvSpPr>
          <p:nvPr/>
        </p:nvSpPr>
        <p:spPr bwMode="auto">
          <a:xfrm>
            <a:off x="9431338" y="2990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60" name="Oval 148"/>
          <p:cNvSpPr>
            <a:spLocks noChangeArrowheads="1"/>
          </p:cNvSpPr>
          <p:nvPr/>
        </p:nvSpPr>
        <p:spPr bwMode="auto">
          <a:xfrm>
            <a:off x="9736138" y="31432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61" name="Line 149"/>
          <p:cNvSpPr>
            <a:spLocks noChangeShapeType="1"/>
          </p:cNvSpPr>
          <p:nvPr/>
        </p:nvSpPr>
        <p:spPr bwMode="auto">
          <a:xfrm>
            <a:off x="9126538" y="31432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62" name="Line 150"/>
          <p:cNvSpPr>
            <a:spLocks noChangeShapeType="1"/>
          </p:cNvSpPr>
          <p:nvPr/>
        </p:nvSpPr>
        <p:spPr bwMode="auto">
          <a:xfrm flipV="1">
            <a:off x="9126538" y="30670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63" name="Oval 151"/>
          <p:cNvSpPr>
            <a:spLocks noChangeArrowheads="1"/>
          </p:cNvSpPr>
          <p:nvPr/>
        </p:nvSpPr>
        <p:spPr bwMode="auto">
          <a:xfrm>
            <a:off x="9431338" y="3219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64" name="Oval 152"/>
          <p:cNvSpPr>
            <a:spLocks noChangeArrowheads="1"/>
          </p:cNvSpPr>
          <p:nvPr/>
        </p:nvSpPr>
        <p:spPr bwMode="auto">
          <a:xfrm>
            <a:off x="9736138" y="33718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65" name="Line 153"/>
          <p:cNvSpPr>
            <a:spLocks noChangeShapeType="1"/>
          </p:cNvSpPr>
          <p:nvPr/>
        </p:nvSpPr>
        <p:spPr bwMode="auto">
          <a:xfrm>
            <a:off x="9126538" y="33718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66" name="Line 154"/>
          <p:cNvSpPr>
            <a:spLocks noChangeShapeType="1"/>
          </p:cNvSpPr>
          <p:nvPr/>
        </p:nvSpPr>
        <p:spPr bwMode="auto">
          <a:xfrm flipV="1">
            <a:off x="9126538" y="32956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67" name="Oval 155"/>
          <p:cNvSpPr>
            <a:spLocks noChangeArrowheads="1"/>
          </p:cNvSpPr>
          <p:nvPr/>
        </p:nvSpPr>
        <p:spPr bwMode="auto">
          <a:xfrm>
            <a:off x="9431338" y="3448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9736138" y="36004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69" name="Line 157"/>
          <p:cNvSpPr>
            <a:spLocks noChangeShapeType="1"/>
          </p:cNvSpPr>
          <p:nvPr/>
        </p:nvSpPr>
        <p:spPr bwMode="auto">
          <a:xfrm>
            <a:off x="9126538" y="36004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70" name="Line 158"/>
          <p:cNvSpPr>
            <a:spLocks noChangeShapeType="1"/>
          </p:cNvSpPr>
          <p:nvPr/>
        </p:nvSpPr>
        <p:spPr bwMode="auto">
          <a:xfrm flipV="1">
            <a:off x="9126538" y="35242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71" name="Oval 159"/>
          <p:cNvSpPr>
            <a:spLocks noChangeArrowheads="1"/>
          </p:cNvSpPr>
          <p:nvPr/>
        </p:nvSpPr>
        <p:spPr bwMode="auto">
          <a:xfrm>
            <a:off x="9431338" y="3676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72" name="Oval 160"/>
          <p:cNvSpPr>
            <a:spLocks noChangeArrowheads="1"/>
          </p:cNvSpPr>
          <p:nvPr/>
        </p:nvSpPr>
        <p:spPr bwMode="auto">
          <a:xfrm>
            <a:off x="9736138" y="38290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73" name="Line 161"/>
          <p:cNvSpPr>
            <a:spLocks noChangeShapeType="1"/>
          </p:cNvSpPr>
          <p:nvPr/>
        </p:nvSpPr>
        <p:spPr bwMode="auto">
          <a:xfrm>
            <a:off x="9126538" y="38290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74" name="Line 162"/>
          <p:cNvSpPr>
            <a:spLocks noChangeShapeType="1"/>
          </p:cNvSpPr>
          <p:nvPr/>
        </p:nvSpPr>
        <p:spPr bwMode="auto">
          <a:xfrm flipV="1">
            <a:off x="9126538" y="37528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75" name="Oval 163"/>
          <p:cNvSpPr>
            <a:spLocks noChangeArrowheads="1"/>
          </p:cNvSpPr>
          <p:nvPr/>
        </p:nvSpPr>
        <p:spPr bwMode="auto">
          <a:xfrm>
            <a:off x="9431338" y="3905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76" name="Oval 164"/>
          <p:cNvSpPr>
            <a:spLocks noChangeArrowheads="1"/>
          </p:cNvSpPr>
          <p:nvPr/>
        </p:nvSpPr>
        <p:spPr bwMode="auto">
          <a:xfrm>
            <a:off x="9736138" y="40576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77" name="Line 165"/>
          <p:cNvSpPr>
            <a:spLocks noChangeShapeType="1"/>
          </p:cNvSpPr>
          <p:nvPr/>
        </p:nvSpPr>
        <p:spPr bwMode="auto">
          <a:xfrm>
            <a:off x="9126538" y="40576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78" name="Line 166"/>
          <p:cNvSpPr>
            <a:spLocks noChangeShapeType="1"/>
          </p:cNvSpPr>
          <p:nvPr/>
        </p:nvSpPr>
        <p:spPr bwMode="auto">
          <a:xfrm flipV="1">
            <a:off x="9126538" y="39814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79" name="Oval 167"/>
          <p:cNvSpPr>
            <a:spLocks noChangeArrowheads="1"/>
          </p:cNvSpPr>
          <p:nvPr/>
        </p:nvSpPr>
        <p:spPr bwMode="auto">
          <a:xfrm>
            <a:off x="9431338" y="4133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80" name="Line 168"/>
          <p:cNvSpPr>
            <a:spLocks noChangeShapeType="1"/>
          </p:cNvSpPr>
          <p:nvPr/>
        </p:nvSpPr>
        <p:spPr bwMode="auto">
          <a:xfrm flipV="1">
            <a:off x="9126538" y="42100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81" name="Oval 169"/>
          <p:cNvSpPr>
            <a:spLocks noChangeArrowheads="1"/>
          </p:cNvSpPr>
          <p:nvPr/>
        </p:nvSpPr>
        <p:spPr bwMode="auto">
          <a:xfrm>
            <a:off x="9431338" y="43624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82" name="Oval 170"/>
          <p:cNvSpPr>
            <a:spLocks noChangeArrowheads="1"/>
          </p:cNvSpPr>
          <p:nvPr/>
        </p:nvSpPr>
        <p:spPr bwMode="auto">
          <a:xfrm>
            <a:off x="9736138" y="45148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83" name="Line 171"/>
          <p:cNvSpPr>
            <a:spLocks noChangeShapeType="1"/>
          </p:cNvSpPr>
          <p:nvPr/>
        </p:nvSpPr>
        <p:spPr bwMode="auto">
          <a:xfrm>
            <a:off x="9126538" y="45148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84" name="Line 172"/>
          <p:cNvSpPr>
            <a:spLocks noChangeShapeType="1"/>
          </p:cNvSpPr>
          <p:nvPr/>
        </p:nvSpPr>
        <p:spPr bwMode="auto">
          <a:xfrm flipV="1">
            <a:off x="9126538" y="44386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85" name="Oval 173"/>
          <p:cNvSpPr>
            <a:spLocks noChangeArrowheads="1"/>
          </p:cNvSpPr>
          <p:nvPr/>
        </p:nvSpPr>
        <p:spPr bwMode="auto">
          <a:xfrm>
            <a:off x="9431338" y="4591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9736138" y="47434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87" name="Line 175"/>
          <p:cNvSpPr>
            <a:spLocks noChangeShapeType="1"/>
          </p:cNvSpPr>
          <p:nvPr/>
        </p:nvSpPr>
        <p:spPr bwMode="auto">
          <a:xfrm>
            <a:off x="9126538" y="47434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88" name="Line 176"/>
          <p:cNvSpPr>
            <a:spLocks noChangeShapeType="1"/>
          </p:cNvSpPr>
          <p:nvPr/>
        </p:nvSpPr>
        <p:spPr bwMode="auto">
          <a:xfrm flipV="1">
            <a:off x="9126538" y="46672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89" name="Oval 177"/>
          <p:cNvSpPr>
            <a:spLocks noChangeArrowheads="1"/>
          </p:cNvSpPr>
          <p:nvPr/>
        </p:nvSpPr>
        <p:spPr bwMode="auto">
          <a:xfrm>
            <a:off x="9431338" y="4819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9736138" y="49720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91" name="Line 179"/>
          <p:cNvSpPr>
            <a:spLocks noChangeShapeType="1"/>
          </p:cNvSpPr>
          <p:nvPr/>
        </p:nvSpPr>
        <p:spPr bwMode="auto">
          <a:xfrm>
            <a:off x="9126538" y="49720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92" name="Line 180"/>
          <p:cNvSpPr>
            <a:spLocks noChangeShapeType="1"/>
          </p:cNvSpPr>
          <p:nvPr/>
        </p:nvSpPr>
        <p:spPr bwMode="auto">
          <a:xfrm flipV="1">
            <a:off x="9126538" y="48958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93" name="Oval 181"/>
          <p:cNvSpPr>
            <a:spLocks noChangeArrowheads="1"/>
          </p:cNvSpPr>
          <p:nvPr/>
        </p:nvSpPr>
        <p:spPr bwMode="auto">
          <a:xfrm>
            <a:off x="9431338" y="5048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94" name="Oval 182"/>
          <p:cNvSpPr>
            <a:spLocks noChangeArrowheads="1"/>
          </p:cNvSpPr>
          <p:nvPr/>
        </p:nvSpPr>
        <p:spPr bwMode="auto">
          <a:xfrm>
            <a:off x="9736138" y="52006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95" name="Line 183"/>
          <p:cNvSpPr>
            <a:spLocks noChangeShapeType="1"/>
          </p:cNvSpPr>
          <p:nvPr/>
        </p:nvSpPr>
        <p:spPr bwMode="auto">
          <a:xfrm>
            <a:off x="9126538" y="52006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96" name="Line 184"/>
          <p:cNvSpPr>
            <a:spLocks noChangeShapeType="1"/>
          </p:cNvSpPr>
          <p:nvPr/>
        </p:nvSpPr>
        <p:spPr bwMode="auto">
          <a:xfrm flipV="1">
            <a:off x="9126538" y="51244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097" name="Oval 185"/>
          <p:cNvSpPr>
            <a:spLocks noChangeArrowheads="1"/>
          </p:cNvSpPr>
          <p:nvPr/>
        </p:nvSpPr>
        <p:spPr bwMode="auto">
          <a:xfrm>
            <a:off x="9355138" y="1619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98" name="Oval 186"/>
          <p:cNvSpPr>
            <a:spLocks noChangeArrowheads="1"/>
          </p:cNvSpPr>
          <p:nvPr/>
        </p:nvSpPr>
        <p:spPr bwMode="auto">
          <a:xfrm>
            <a:off x="9659938" y="17716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099" name="Line 187"/>
          <p:cNvSpPr>
            <a:spLocks noChangeShapeType="1"/>
          </p:cNvSpPr>
          <p:nvPr/>
        </p:nvSpPr>
        <p:spPr bwMode="auto">
          <a:xfrm>
            <a:off x="9050338" y="17716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00" name="Line 188"/>
          <p:cNvSpPr>
            <a:spLocks noChangeShapeType="1"/>
          </p:cNvSpPr>
          <p:nvPr/>
        </p:nvSpPr>
        <p:spPr bwMode="auto">
          <a:xfrm flipV="1">
            <a:off x="9050338" y="16954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01" name="Oval 189"/>
          <p:cNvSpPr>
            <a:spLocks noChangeArrowheads="1"/>
          </p:cNvSpPr>
          <p:nvPr/>
        </p:nvSpPr>
        <p:spPr bwMode="auto">
          <a:xfrm>
            <a:off x="9355138" y="18478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02" name="Oval 190"/>
          <p:cNvSpPr>
            <a:spLocks noChangeArrowheads="1"/>
          </p:cNvSpPr>
          <p:nvPr/>
        </p:nvSpPr>
        <p:spPr bwMode="auto">
          <a:xfrm>
            <a:off x="9659938" y="20002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03" name="Line 191"/>
          <p:cNvSpPr>
            <a:spLocks noChangeShapeType="1"/>
          </p:cNvSpPr>
          <p:nvPr/>
        </p:nvSpPr>
        <p:spPr bwMode="auto">
          <a:xfrm>
            <a:off x="9050338" y="20002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04" name="Line 192"/>
          <p:cNvSpPr>
            <a:spLocks noChangeShapeType="1"/>
          </p:cNvSpPr>
          <p:nvPr/>
        </p:nvSpPr>
        <p:spPr bwMode="auto">
          <a:xfrm flipV="1">
            <a:off x="9050338" y="19240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05" name="Oval 193"/>
          <p:cNvSpPr>
            <a:spLocks noChangeArrowheads="1"/>
          </p:cNvSpPr>
          <p:nvPr/>
        </p:nvSpPr>
        <p:spPr bwMode="auto">
          <a:xfrm>
            <a:off x="9355138" y="1162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06" name="Oval 194"/>
          <p:cNvSpPr>
            <a:spLocks noChangeArrowheads="1"/>
          </p:cNvSpPr>
          <p:nvPr/>
        </p:nvSpPr>
        <p:spPr bwMode="auto">
          <a:xfrm>
            <a:off x="9659938" y="13144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07" name="Line 195"/>
          <p:cNvSpPr>
            <a:spLocks noChangeShapeType="1"/>
          </p:cNvSpPr>
          <p:nvPr/>
        </p:nvSpPr>
        <p:spPr bwMode="auto">
          <a:xfrm>
            <a:off x="9050338" y="13144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08" name="Line 196"/>
          <p:cNvSpPr>
            <a:spLocks noChangeShapeType="1"/>
          </p:cNvSpPr>
          <p:nvPr/>
        </p:nvSpPr>
        <p:spPr bwMode="auto">
          <a:xfrm flipV="1">
            <a:off x="9050338" y="12382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09" name="Oval 197"/>
          <p:cNvSpPr>
            <a:spLocks noChangeArrowheads="1"/>
          </p:cNvSpPr>
          <p:nvPr/>
        </p:nvSpPr>
        <p:spPr bwMode="auto">
          <a:xfrm>
            <a:off x="9355138" y="1390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0" name="Oval 198"/>
          <p:cNvSpPr>
            <a:spLocks noChangeArrowheads="1"/>
          </p:cNvSpPr>
          <p:nvPr/>
        </p:nvSpPr>
        <p:spPr bwMode="auto">
          <a:xfrm>
            <a:off x="9659938" y="15430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1" name="Line 199"/>
          <p:cNvSpPr>
            <a:spLocks noChangeShapeType="1"/>
          </p:cNvSpPr>
          <p:nvPr/>
        </p:nvSpPr>
        <p:spPr bwMode="auto">
          <a:xfrm>
            <a:off x="9050338" y="15430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12" name="Line 200"/>
          <p:cNvSpPr>
            <a:spLocks noChangeShapeType="1"/>
          </p:cNvSpPr>
          <p:nvPr/>
        </p:nvSpPr>
        <p:spPr bwMode="auto">
          <a:xfrm flipV="1">
            <a:off x="9050338" y="1466850"/>
            <a:ext cx="3048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13" name="Oval 201"/>
          <p:cNvSpPr>
            <a:spLocks noChangeArrowheads="1"/>
          </p:cNvSpPr>
          <p:nvPr/>
        </p:nvSpPr>
        <p:spPr bwMode="auto">
          <a:xfrm>
            <a:off x="3505200" y="39100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4" name="Oval 202"/>
          <p:cNvSpPr>
            <a:spLocks noChangeArrowheads="1"/>
          </p:cNvSpPr>
          <p:nvPr/>
        </p:nvSpPr>
        <p:spPr bwMode="auto">
          <a:xfrm>
            <a:off x="2649538" y="276225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5" name="Oval 203"/>
          <p:cNvSpPr>
            <a:spLocks noChangeArrowheads="1"/>
          </p:cNvSpPr>
          <p:nvPr/>
        </p:nvSpPr>
        <p:spPr bwMode="auto">
          <a:xfrm>
            <a:off x="3810000" y="38338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6" name="Oval 204"/>
          <p:cNvSpPr>
            <a:spLocks noChangeArrowheads="1"/>
          </p:cNvSpPr>
          <p:nvPr/>
        </p:nvSpPr>
        <p:spPr bwMode="auto">
          <a:xfrm>
            <a:off x="2344738" y="283845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7" name="Oval 205"/>
          <p:cNvSpPr>
            <a:spLocks noChangeArrowheads="1"/>
          </p:cNvSpPr>
          <p:nvPr/>
        </p:nvSpPr>
        <p:spPr bwMode="auto">
          <a:xfrm>
            <a:off x="2878138" y="2686050"/>
            <a:ext cx="152400" cy="1524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8" name="Oval 206"/>
          <p:cNvSpPr>
            <a:spLocks noChangeArrowheads="1"/>
          </p:cNvSpPr>
          <p:nvPr/>
        </p:nvSpPr>
        <p:spPr bwMode="auto">
          <a:xfrm>
            <a:off x="3411538" y="268605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19" name="Oval 207"/>
          <p:cNvSpPr>
            <a:spLocks noChangeArrowheads="1"/>
          </p:cNvSpPr>
          <p:nvPr/>
        </p:nvSpPr>
        <p:spPr bwMode="auto">
          <a:xfrm>
            <a:off x="2801938" y="390525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20" name="Oval 208"/>
          <p:cNvSpPr>
            <a:spLocks noChangeArrowheads="1"/>
          </p:cNvSpPr>
          <p:nvPr/>
        </p:nvSpPr>
        <p:spPr bwMode="auto">
          <a:xfrm>
            <a:off x="2497138" y="3829050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21" name="Oval 209"/>
          <p:cNvSpPr>
            <a:spLocks noChangeArrowheads="1"/>
          </p:cNvSpPr>
          <p:nvPr/>
        </p:nvSpPr>
        <p:spPr bwMode="auto">
          <a:xfrm>
            <a:off x="2268538" y="3676650"/>
            <a:ext cx="152400" cy="1524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22" name="Oval 210"/>
          <p:cNvSpPr>
            <a:spLocks noChangeArrowheads="1"/>
          </p:cNvSpPr>
          <p:nvPr/>
        </p:nvSpPr>
        <p:spPr bwMode="auto">
          <a:xfrm>
            <a:off x="2640013" y="62658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23" name="Oval 211"/>
          <p:cNvSpPr>
            <a:spLocks noChangeArrowheads="1"/>
          </p:cNvSpPr>
          <p:nvPr/>
        </p:nvSpPr>
        <p:spPr bwMode="auto">
          <a:xfrm>
            <a:off x="5019675" y="6283325"/>
            <a:ext cx="152400" cy="1524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24" name="Oval 212"/>
          <p:cNvSpPr>
            <a:spLocks noChangeArrowheads="1"/>
          </p:cNvSpPr>
          <p:nvPr/>
        </p:nvSpPr>
        <p:spPr bwMode="auto">
          <a:xfrm>
            <a:off x="1919288" y="6265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25" name="Line 213"/>
          <p:cNvSpPr>
            <a:spLocks noChangeShapeType="1"/>
          </p:cNvSpPr>
          <p:nvPr/>
        </p:nvSpPr>
        <p:spPr bwMode="auto">
          <a:xfrm flipV="1">
            <a:off x="3411538" y="28384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26" name="Line 214"/>
          <p:cNvSpPr>
            <a:spLocks noChangeShapeType="1"/>
          </p:cNvSpPr>
          <p:nvPr/>
        </p:nvSpPr>
        <p:spPr bwMode="auto">
          <a:xfrm flipV="1">
            <a:off x="3640138" y="29146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27" name="Line 215"/>
          <p:cNvSpPr>
            <a:spLocks noChangeShapeType="1"/>
          </p:cNvSpPr>
          <p:nvPr/>
        </p:nvSpPr>
        <p:spPr bwMode="auto">
          <a:xfrm flipH="1" flipV="1">
            <a:off x="2954338" y="28384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28" name="Line 216"/>
          <p:cNvSpPr>
            <a:spLocks noChangeShapeType="1"/>
          </p:cNvSpPr>
          <p:nvPr/>
        </p:nvSpPr>
        <p:spPr bwMode="auto">
          <a:xfrm flipH="1" flipV="1">
            <a:off x="2725738" y="29146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29" name="Line 217"/>
          <p:cNvSpPr>
            <a:spLocks noChangeShapeType="1"/>
          </p:cNvSpPr>
          <p:nvPr/>
        </p:nvSpPr>
        <p:spPr bwMode="auto">
          <a:xfrm flipV="1">
            <a:off x="3868738" y="29908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0" name="Line 218"/>
          <p:cNvSpPr>
            <a:spLocks noChangeShapeType="1"/>
          </p:cNvSpPr>
          <p:nvPr/>
        </p:nvSpPr>
        <p:spPr bwMode="auto">
          <a:xfrm flipH="1" flipV="1">
            <a:off x="2420938" y="2990850"/>
            <a:ext cx="1524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1" name="Line 219"/>
          <p:cNvSpPr>
            <a:spLocks noChangeShapeType="1"/>
          </p:cNvSpPr>
          <p:nvPr/>
        </p:nvSpPr>
        <p:spPr bwMode="auto">
          <a:xfrm flipH="1">
            <a:off x="2649538" y="36766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2" name="Line 220"/>
          <p:cNvSpPr>
            <a:spLocks noChangeShapeType="1"/>
          </p:cNvSpPr>
          <p:nvPr/>
        </p:nvSpPr>
        <p:spPr bwMode="auto">
          <a:xfrm flipH="1">
            <a:off x="2878138" y="37528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3" name="Line 221"/>
          <p:cNvSpPr>
            <a:spLocks noChangeShapeType="1"/>
          </p:cNvSpPr>
          <p:nvPr/>
        </p:nvSpPr>
        <p:spPr bwMode="auto">
          <a:xfrm>
            <a:off x="3276600" y="3757613"/>
            <a:ext cx="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4" name="Line 222"/>
          <p:cNvSpPr>
            <a:spLocks noChangeShapeType="1"/>
          </p:cNvSpPr>
          <p:nvPr/>
        </p:nvSpPr>
        <p:spPr bwMode="auto">
          <a:xfrm>
            <a:off x="3886200" y="3605213"/>
            <a:ext cx="0" cy="2286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5" name="Line 223"/>
          <p:cNvSpPr>
            <a:spLocks noChangeShapeType="1"/>
          </p:cNvSpPr>
          <p:nvPr/>
        </p:nvSpPr>
        <p:spPr bwMode="auto">
          <a:xfrm>
            <a:off x="3581400" y="3681413"/>
            <a:ext cx="0" cy="2286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6" name="Line 224"/>
          <p:cNvSpPr>
            <a:spLocks noChangeShapeType="1"/>
          </p:cNvSpPr>
          <p:nvPr/>
        </p:nvSpPr>
        <p:spPr bwMode="auto">
          <a:xfrm flipH="1">
            <a:off x="2420938" y="3524250"/>
            <a:ext cx="762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37" name="Rectangle 225"/>
          <p:cNvSpPr>
            <a:spLocks noChangeArrowheads="1"/>
          </p:cNvSpPr>
          <p:nvPr/>
        </p:nvSpPr>
        <p:spPr bwMode="auto">
          <a:xfrm>
            <a:off x="2063751" y="6337301"/>
            <a:ext cx="536575" cy="80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Huertos</a:t>
            </a:r>
            <a:endParaRPr lang="es-ES" altLang="es-PE" sz="900"/>
          </a:p>
        </p:txBody>
      </p:sp>
      <p:sp>
        <p:nvSpPr>
          <p:cNvPr id="39138" name="Rectangle 226"/>
          <p:cNvSpPr>
            <a:spLocks noChangeArrowheads="1"/>
          </p:cNvSpPr>
          <p:nvPr/>
        </p:nvSpPr>
        <p:spPr bwMode="auto">
          <a:xfrm>
            <a:off x="2790825" y="6337301"/>
            <a:ext cx="68580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Pastos Asociados</a:t>
            </a:r>
            <a:endParaRPr lang="es-ES" altLang="es-PE" sz="900"/>
          </a:p>
        </p:txBody>
      </p:sp>
      <p:sp>
        <p:nvSpPr>
          <p:cNvPr id="39139" name="Rectangle 227"/>
          <p:cNvSpPr>
            <a:spLocks noChangeArrowheads="1"/>
          </p:cNvSpPr>
          <p:nvPr/>
        </p:nvSpPr>
        <p:spPr bwMode="auto">
          <a:xfrm>
            <a:off x="5181600" y="6348414"/>
            <a:ext cx="914400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Papa por brotes</a:t>
            </a:r>
            <a:endParaRPr lang="es-ES" altLang="es-PE" sz="900"/>
          </a:p>
        </p:txBody>
      </p:sp>
      <p:sp>
        <p:nvSpPr>
          <p:cNvPr id="39140" name="Oval 228"/>
          <p:cNvSpPr>
            <a:spLocks noChangeArrowheads="1"/>
          </p:cNvSpPr>
          <p:nvPr/>
        </p:nvSpPr>
        <p:spPr bwMode="auto">
          <a:xfrm>
            <a:off x="2660650" y="64357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41" name="Oval 229"/>
          <p:cNvSpPr>
            <a:spLocks noChangeArrowheads="1"/>
          </p:cNvSpPr>
          <p:nvPr/>
        </p:nvSpPr>
        <p:spPr bwMode="auto">
          <a:xfrm>
            <a:off x="5059363" y="644683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42" name="Rectangle 230"/>
          <p:cNvSpPr>
            <a:spLocks noChangeArrowheads="1"/>
          </p:cNvSpPr>
          <p:nvPr/>
        </p:nvSpPr>
        <p:spPr bwMode="auto">
          <a:xfrm>
            <a:off x="5218113" y="6511925"/>
            <a:ext cx="914400" cy="77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Sanidad animal</a:t>
            </a:r>
            <a:endParaRPr lang="es-ES" altLang="es-PE" sz="900"/>
          </a:p>
        </p:txBody>
      </p:sp>
      <p:sp>
        <p:nvSpPr>
          <p:cNvPr id="39143" name="Rectangle 231"/>
          <p:cNvSpPr>
            <a:spLocks noChangeArrowheads="1"/>
          </p:cNvSpPr>
          <p:nvPr/>
        </p:nvSpPr>
        <p:spPr bwMode="auto">
          <a:xfrm>
            <a:off x="2819400" y="6500814"/>
            <a:ext cx="1066800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Forrajes Asociados</a:t>
            </a:r>
            <a:endParaRPr lang="es-ES" altLang="es-PE" sz="900"/>
          </a:p>
        </p:txBody>
      </p:sp>
      <p:sp>
        <p:nvSpPr>
          <p:cNvPr id="39144" name="Oval 232"/>
          <p:cNvSpPr>
            <a:spLocks noChangeArrowheads="1"/>
          </p:cNvSpPr>
          <p:nvPr/>
        </p:nvSpPr>
        <p:spPr bwMode="auto">
          <a:xfrm>
            <a:off x="8148638" y="6429375"/>
            <a:ext cx="152400" cy="1524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45" name="Rectangle 233"/>
          <p:cNvSpPr>
            <a:spLocks noChangeArrowheads="1"/>
          </p:cNvSpPr>
          <p:nvPr/>
        </p:nvSpPr>
        <p:spPr bwMode="auto">
          <a:xfrm>
            <a:off x="8293100" y="6500814"/>
            <a:ext cx="1981200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Mejoramiento de Cobertura Vegetal</a:t>
            </a:r>
            <a:endParaRPr lang="es-ES" altLang="es-PE" sz="900"/>
          </a:p>
        </p:txBody>
      </p:sp>
      <p:sp>
        <p:nvSpPr>
          <p:cNvPr id="39146" name="Oval 234"/>
          <p:cNvSpPr>
            <a:spLocks noChangeArrowheads="1"/>
          </p:cNvSpPr>
          <p:nvPr/>
        </p:nvSpPr>
        <p:spPr bwMode="auto">
          <a:xfrm>
            <a:off x="6129338" y="6435725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47" name="Rectangle 235"/>
          <p:cNvSpPr>
            <a:spLocks noChangeArrowheads="1"/>
          </p:cNvSpPr>
          <p:nvPr/>
        </p:nvSpPr>
        <p:spPr bwMode="auto">
          <a:xfrm>
            <a:off x="6276975" y="6500814"/>
            <a:ext cx="1828800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Mejoramiento de pastos naturales</a:t>
            </a:r>
            <a:endParaRPr lang="es-ES" altLang="es-PE" sz="900"/>
          </a:p>
        </p:txBody>
      </p:sp>
      <p:sp>
        <p:nvSpPr>
          <p:cNvPr id="39148" name="Oval 236"/>
          <p:cNvSpPr>
            <a:spLocks noChangeArrowheads="1"/>
          </p:cNvSpPr>
          <p:nvPr/>
        </p:nvSpPr>
        <p:spPr bwMode="auto">
          <a:xfrm>
            <a:off x="1905000" y="6424613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49" name="Rectangle 237"/>
          <p:cNvSpPr>
            <a:spLocks noChangeArrowheads="1"/>
          </p:cNvSpPr>
          <p:nvPr/>
        </p:nvSpPr>
        <p:spPr bwMode="auto">
          <a:xfrm>
            <a:off x="2057400" y="6500813"/>
            <a:ext cx="533400" cy="6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Compost</a:t>
            </a:r>
            <a:endParaRPr lang="es-ES" altLang="es-PE" sz="900"/>
          </a:p>
        </p:txBody>
      </p:sp>
      <p:sp>
        <p:nvSpPr>
          <p:cNvPr id="39150" name="Oval 238"/>
          <p:cNvSpPr>
            <a:spLocks noChangeArrowheads="1"/>
          </p:cNvSpPr>
          <p:nvPr/>
        </p:nvSpPr>
        <p:spPr bwMode="auto">
          <a:xfrm>
            <a:off x="3937000" y="626586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51" name="Rectangle 239"/>
          <p:cNvSpPr>
            <a:spLocks noChangeArrowheads="1"/>
          </p:cNvSpPr>
          <p:nvPr/>
        </p:nvSpPr>
        <p:spPr bwMode="auto">
          <a:xfrm>
            <a:off x="4114801" y="6356350"/>
            <a:ext cx="815975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Lombricultura</a:t>
            </a:r>
            <a:endParaRPr lang="es-ES" altLang="es-PE" sz="900"/>
          </a:p>
        </p:txBody>
      </p:sp>
      <p:sp>
        <p:nvSpPr>
          <p:cNvPr id="39152" name="Oval 240"/>
          <p:cNvSpPr>
            <a:spLocks noChangeArrowheads="1"/>
          </p:cNvSpPr>
          <p:nvPr/>
        </p:nvSpPr>
        <p:spPr bwMode="auto">
          <a:xfrm>
            <a:off x="3981450" y="6429375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53" name="Rectangle 241"/>
          <p:cNvSpPr>
            <a:spLocks noChangeArrowheads="1"/>
          </p:cNvSpPr>
          <p:nvPr/>
        </p:nvSpPr>
        <p:spPr bwMode="auto">
          <a:xfrm>
            <a:off x="4151313" y="6448426"/>
            <a:ext cx="8382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Agroforestería</a:t>
            </a:r>
            <a:endParaRPr lang="es-ES" altLang="es-PE" sz="900"/>
          </a:p>
        </p:txBody>
      </p:sp>
      <p:sp>
        <p:nvSpPr>
          <p:cNvPr id="39154" name="Oval 242"/>
          <p:cNvSpPr>
            <a:spLocks noChangeArrowheads="1"/>
          </p:cNvSpPr>
          <p:nvPr/>
        </p:nvSpPr>
        <p:spPr bwMode="auto">
          <a:xfrm>
            <a:off x="7456488" y="626586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55" name="Rectangle 243"/>
          <p:cNvSpPr>
            <a:spLocks noChangeArrowheads="1"/>
          </p:cNvSpPr>
          <p:nvPr/>
        </p:nvSpPr>
        <p:spPr bwMode="auto">
          <a:xfrm>
            <a:off x="7608888" y="6265863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Manejo de agua</a:t>
            </a:r>
            <a:endParaRPr lang="es-ES" altLang="es-PE" sz="900"/>
          </a:p>
        </p:txBody>
      </p:sp>
      <p:sp>
        <p:nvSpPr>
          <p:cNvPr id="39156" name="Oval 244"/>
          <p:cNvSpPr>
            <a:spLocks noChangeArrowheads="1"/>
          </p:cNvSpPr>
          <p:nvPr/>
        </p:nvSpPr>
        <p:spPr bwMode="auto">
          <a:xfrm>
            <a:off x="6096000" y="6265863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57" name="Rectangle 245"/>
          <p:cNvSpPr>
            <a:spLocks noChangeArrowheads="1"/>
          </p:cNvSpPr>
          <p:nvPr/>
        </p:nvSpPr>
        <p:spPr bwMode="auto">
          <a:xfrm>
            <a:off x="6240463" y="6265864"/>
            <a:ext cx="1071562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Prácticas mecánicas</a:t>
            </a:r>
            <a:endParaRPr lang="es-ES" altLang="es-PE" sz="900"/>
          </a:p>
        </p:txBody>
      </p:sp>
      <p:sp>
        <p:nvSpPr>
          <p:cNvPr id="39158" name="Rectangle 246"/>
          <p:cNvSpPr>
            <a:spLocks noChangeArrowheads="1"/>
          </p:cNvSpPr>
          <p:nvPr/>
        </p:nvSpPr>
        <p:spPr bwMode="auto">
          <a:xfrm>
            <a:off x="2209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/>
              <a:t>Capacitación</a:t>
            </a:r>
          </a:p>
          <a:p>
            <a:pPr algn="ctr"/>
            <a:r>
              <a:rPr lang="es-ES_tradnl" altLang="es-PE" sz="1200"/>
              <a:t>de campesino</a:t>
            </a:r>
          </a:p>
          <a:p>
            <a:pPr algn="ctr"/>
            <a:r>
              <a:rPr lang="es-ES_tradnl" altLang="es-PE" sz="1200"/>
              <a:t>a campesino</a:t>
            </a:r>
            <a:endParaRPr lang="es-ES" altLang="es-PE" sz="1200"/>
          </a:p>
        </p:txBody>
      </p:sp>
      <p:sp>
        <p:nvSpPr>
          <p:cNvPr id="39159" name="Rectangle 247"/>
          <p:cNvSpPr>
            <a:spLocks noChangeArrowheads="1"/>
          </p:cNvSpPr>
          <p:nvPr/>
        </p:nvSpPr>
        <p:spPr bwMode="auto">
          <a:xfrm rot="-3206936">
            <a:off x="4419600" y="2005013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/>
              <a:t>Transfer</a:t>
            </a:r>
            <a:r>
              <a:rPr lang="es-ES_tradnl" altLang="es-PE" sz="1100"/>
              <a:t>e</a:t>
            </a:r>
            <a:r>
              <a:rPr lang="es-ES_tradnl" altLang="es-PE" sz="1000"/>
              <a:t>ncia tecnológica</a:t>
            </a:r>
            <a:endParaRPr lang="es-ES" altLang="es-PE" sz="1000"/>
          </a:p>
        </p:txBody>
      </p:sp>
      <p:sp>
        <p:nvSpPr>
          <p:cNvPr id="39160" name="Rectangle 248"/>
          <p:cNvSpPr>
            <a:spLocks noChangeArrowheads="1"/>
          </p:cNvSpPr>
          <p:nvPr/>
        </p:nvSpPr>
        <p:spPr bwMode="auto">
          <a:xfrm>
            <a:off x="1828800" y="6043614"/>
            <a:ext cx="1739900" cy="128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1200" b="1"/>
              <a:t>Leyenda de tecnologías </a:t>
            </a:r>
            <a:r>
              <a:rPr lang="es-ES_tradnl" altLang="es-PE" sz="1200"/>
              <a:t>:</a:t>
            </a:r>
            <a:endParaRPr lang="es-ES" altLang="es-PE" sz="1200"/>
          </a:p>
        </p:txBody>
      </p:sp>
      <p:sp>
        <p:nvSpPr>
          <p:cNvPr id="39161" name="Oval 249"/>
          <p:cNvSpPr>
            <a:spLocks noChangeArrowheads="1"/>
          </p:cNvSpPr>
          <p:nvPr/>
        </p:nvSpPr>
        <p:spPr bwMode="auto">
          <a:xfrm>
            <a:off x="9736138" y="42862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62" name="Line 250"/>
          <p:cNvSpPr>
            <a:spLocks noChangeShapeType="1"/>
          </p:cNvSpPr>
          <p:nvPr/>
        </p:nvSpPr>
        <p:spPr bwMode="auto">
          <a:xfrm>
            <a:off x="9126538" y="4286250"/>
            <a:ext cx="609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63" name="Rectangle 251"/>
          <p:cNvSpPr>
            <a:spLocks noChangeArrowheads="1"/>
          </p:cNvSpPr>
          <p:nvPr/>
        </p:nvSpPr>
        <p:spPr bwMode="auto">
          <a:xfrm>
            <a:off x="5791200" y="5357813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PE" sz="900"/>
              <a:t>Organizaciones</a:t>
            </a:r>
          </a:p>
          <a:p>
            <a:r>
              <a:rPr lang="es-ES_tradnl" altLang="es-PE" sz="900"/>
              <a:t>de mujeres</a:t>
            </a:r>
            <a:endParaRPr lang="es-ES" altLang="es-PE" sz="900"/>
          </a:p>
        </p:txBody>
      </p:sp>
      <p:sp>
        <p:nvSpPr>
          <p:cNvPr id="39164" name="Rectangle 252"/>
          <p:cNvSpPr>
            <a:spLocks noChangeArrowheads="1"/>
          </p:cNvSpPr>
          <p:nvPr/>
        </p:nvSpPr>
        <p:spPr bwMode="auto">
          <a:xfrm>
            <a:off x="8686801" y="5357814"/>
            <a:ext cx="121761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PE" sz="900"/>
              <a:t>Familias con </a:t>
            </a:r>
          </a:p>
          <a:p>
            <a:r>
              <a:rPr lang="es-ES_tradnl" altLang="es-PE" sz="900"/>
              <a:t>jefes de familia</a:t>
            </a:r>
          </a:p>
          <a:p>
            <a:r>
              <a:rPr lang="es-ES_tradnl" altLang="es-PE" sz="900"/>
              <a:t>mujeres y varones</a:t>
            </a:r>
            <a:endParaRPr lang="es-ES" altLang="es-PE" sz="900"/>
          </a:p>
        </p:txBody>
      </p:sp>
      <p:sp>
        <p:nvSpPr>
          <p:cNvPr id="39165" name="Line 253"/>
          <p:cNvSpPr>
            <a:spLocks noChangeShapeType="1"/>
          </p:cNvSpPr>
          <p:nvPr/>
        </p:nvSpPr>
        <p:spPr bwMode="auto">
          <a:xfrm flipH="1">
            <a:off x="4038600" y="33004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66" name="Oval 254"/>
          <p:cNvSpPr>
            <a:spLocks noChangeArrowheads="1"/>
          </p:cNvSpPr>
          <p:nvPr/>
        </p:nvSpPr>
        <p:spPr bwMode="auto">
          <a:xfrm>
            <a:off x="1919289" y="3241675"/>
            <a:ext cx="223837" cy="22383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67" name="Line 255"/>
          <p:cNvSpPr>
            <a:spLocks noChangeShapeType="1"/>
          </p:cNvSpPr>
          <p:nvPr/>
        </p:nvSpPr>
        <p:spPr bwMode="auto">
          <a:xfrm flipH="1">
            <a:off x="2208214" y="3384550"/>
            <a:ext cx="211137" cy="635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68" name="Oval 256"/>
          <p:cNvSpPr>
            <a:spLocks noChangeArrowheads="1"/>
          </p:cNvSpPr>
          <p:nvPr/>
        </p:nvSpPr>
        <p:spPr bwMode="auto">
          <a:xfrm>
            <a:off x="8688388" y="626586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69" name="Rectangle 257"/>
          <p:cNvSpPr>
            <a:spLocks noChangeArrowheads="1"/>
          </p:cNvSpPr>
          <p:nvPr/>
        </p:nvSpPr>
        <p:spPr bwMode="auto">
          <a:xfrm>
            <a:off x="8840788" y="6265863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/>
              <a:t>CECOSA</a:t>
            </a:r>
            <a:endParaRPr lang="es-ES" altLang="es-PE" sz="900"/>
          </a:p>
        </p:txBody>
      </p:sp>
      <p:sp>
        <p:nvSpPr>
          <p:cNvPr id="39170" name="Rectangle 258"/>
          <p:cNvSpPr>
            <a:spLocks noChangeArrowheads="1"/>
          </p:cNvSpPr>
          <p:nvPr/>
        </p:nvSpPr>
        <p:spPr bwMode="auto">
          <a:xfrm>
            <a:off x="3581400" y="5281613"/>
            <a:ext cx="990600" cy="685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/>
              <a:t>Otros distritos:</a:t>
            </a:r>
          </a:p>
          <a:p>
            <a:pPr algn="ctr"/>
            <a:r>
              <a:rPr lang="es-ES_tradnl" altLang="es-PE" sz="1200"/>
              <a:t>Colquepata,</a:t>
            </a:r>
          </a:p>
          <a:p>
            <a:pPr algn="ctr"/>
            <a:r>
              <a:rPr lang="es-ES_tradnl" altLang="es-PE" sz="1200"/>
              <a:t>San Salvador</a:t>
            </a:r>
          </a:p>
          <a:p>
            <a:pPr algn="ctr"/>
            <a:r>
              <a:rPr lang="es-ES_tradnl" altLang="es-PE" sz="1200"/>
              <a:t>Y Caycay</a:t>
            </a:r>
            <a:endParaRPr lang="es-ES" altLang="es-PE" sz="1200"/>
          </a:p>
        </p:txBody>
      </p:sp>
      <p:sp>
        <p:nvSpPr>
          <p:cNvPr id="39171" name="Oval 259"/>
          <p:cNvSpPr>
            <a:spLocks noChangeArrowheads="1"/>
          </p:cNvSpPr>
          <p:nvPr/>
        </p:nvSpPr>
        <p:spPr bwMode="auto">
          <a:xfrm>
            <a:off x="4800600" y="57388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72" name="Oval 260"/>
          <p:cNvSpPr>
            <a:spLocks noChangeArrowheads="1"/>
          </p:cNvSpPr>
          <p:nvPr/>
        </p:nvSpPr>
        <p:spPr bwMode="auto">
          <a:xfrm>
            <a:off x="4800600" y="55102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73" name="Line 261"/>
          <p:cNvSpPr>
            <a:spLocks noChangeShapeType="1"/>
          </p:cNvSpPr>
          <p:nvPr/>
        </p:nvSpPr>
        <p:spPr bwMode="auto">
          <a:xfrm flipV="1">
            <a:off x="4572000" y="5586413"/>
            <a:ext cx="228600" cy="762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74" name="Line 262"/>
          <p:cNvSpPr>
            <a:spLocks noChangeShapeType="1"/>
          </p:cNvSpPr>
          <p:nvPr/>
        </p:nvSpPr>
        <p:spPr bwMode="auto">
          <a:xfrm>
            <a:off x="4572000" y="5662613"/>
            <a:ext cx="228600" cy="15240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75" name="Oval 263"/>
          <p:cNvSpPr>
            <a:spLocks noChangeArrowheads="1"/>
          </p:cNvSpPr>
          <p:nvPr/>
        </p:nvSpPr>
        <p:spPr bwMode="auto">
          <a:xfrm>
            <a:off x="7162800" y="124301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76" name="Oval 264"/>
          <p:cNvSpPr>
            <a:spLocks noChangeArrowheads="1"/>
          </p:cNvSpPr>
          <p:nvPr/>
        </p:nvSpPr>
        <p:spPr bwMode="auto">
          <a:xfrm>
            <a:off x="7162800" y="147161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77" name="Oval 265"/>
          <p:cNvSpPr>
            <a:spLocks noChangeArrowheads="1"/>
          </p:cNvSpPr>
          <p:nvPr/>
        </p:nvSpPr>
        <p:spPr bwMode="auto">
          <a:xfrm>
            <a:off x="7162800" y="238601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78" name="Oval 266"/>
          <p:cNvSpPr>
            <a:spLocks noChangeArrowheads="1"/>
          </p:cNvSpPr>
          <p:nvPr/>
        </p:nvSpPr>
        <p:spPr bwMode="auto">
          <a:xfrm>
            <a:off x="7162800" y="330041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79" name="Oval 267"/>
          <p:cNvSpPr>
            <a:spLocks noChangeArrowheads="1"/>
          </p:cNvSpPr>
          <p:nvPr/>
        </p:nvSpPr>
        <p:spPr bwMode="auto">
          <a:xfrm>
            <a:off x="7162800" y="398621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80" name="Oval 268"/>
          <p:cNvSpPr>
            <a:spLocks noChangeArrowheads="1"/>
          </p:cNvSpPr>
          <p:nvPr/>
        </p:nvSpPr>
        <p:spPr bwMode="auto">
          <a:xfrm>
            <a:off x="6858000" y="19288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81" name="Oval 269"/>
          <p:cNvSpPr>
            <a:spLocks noChangeArrowheads="1"/>
          </p:cNvSpPr>
          <p:nvPr/>
        </p:nvSpPr>
        <p:spPr bwMode="auto">
          <a:xfrm>
            <a:off x="6858000" y="46720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82" name="Line 270"/>
          <p:cNvSpPr>
            <a:spLocks noChangeShapeType="1"/>
          </p:cNvSpPr>
          <p:nvPr/>
        </p:nvSpPr>
        <p:spPr bwMode="auto">
          <a:xfrm>
            <a:off x="4038600" y="3300413"/>
            <a:ext cx="13716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83" name="Rectangle 271"/>
          <p:cNvSpPr>
            <a:spLocks noChangeArrowheads="1"/>
          </p:cNvSpPr>
          <p:nvPr/>
        </p:nvSpPr>
        <p:spPr bwMode="auto">
          <a:xfrm>
            <a:off x="5410200" y="5815013"/>
            <a:ext cx="914400" cy="304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/>
              <a:t>Grupos de</a:t>
            </a:r>
          </a:p>
          <a:p>
            <a:pPr algn="ctr"/>
            <a:r>
              <a:rPr lang="es-ES_tradnl" altLang="es-PE" sz="1200"/>
              <a:t>catequistas</a:t>
            </a:r>
            <a:endParaRPr lang="es-ES" altLang="es-PE" sz="1200"/>
          </a:p>
        </p:txBody>
      </p:sp>
      <p:sp>
        <p:nvSpPr>
          <p:cNvPr id="39184" name="Line 272"/>
          <p:cNvSpPr>
            <a:spLocks noChangeShapeType="1"/>
          </p:cNvSpPr>
          <p:nvPr/>
        </p:nvSpPr>
        <p:spPr bwMode="auto">
          <a:xfrm>
            <a:off x="6324600" y="6119813"/>
            <a:ext cx="147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85" name="Line 273"/>
          <p:cNvSpPr>
            <a:spLocks noChangeShapeType="1"/>
          </p:cNvSpPr>
          <p:nvPr/>
        </p:nvSpPr>
        <p:spPr bwMode="auto">
          <a:xfrm>
            <a:off x="6324600" y="6043613"/>
            <a:ext cx="3810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86" name="Oval 274"/>
          <p:cNvSpPr>
            <a:spLocks noChangeArrowheads="1"/>
          </p:cNvSpPr>
          <p:nvPr/>
        </p:nvSpPr>
        <p:spPr bwMode="auto">
          <a:xfrm>
            <a:off x="6705600" y="59674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87" name="Oval 275"/>
          <p:cNvSpPr>
            <a:spLocks noChangeArrowheads="1"/>
          </p:cNvSpPr>
          <p:nvPr/>
        </p:nvSpPr>
        <p:spPr bwMode="auto">
          <a:xfrm>
            <a:off x="7772400" y="5967413"/>
            <a:ext cx="1371600" cy="2095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_tradnl" altLang="es-PE" sz="1200">
                <a:latin typeface="Times New Roman" charset="0"/>
              </a:rPr>
              <a:t>familias</a:t>
            </a:r>
            <a:endParaRPr lang="es-ES" altLang="es-PE" sz="1200">
              <a:latin typeface="Times New Roman" charset="0"/>
            </a:endParaRPr>
          </a:p>
        </p:txBody>
      </p:sp>
      <p:sp>
        <p:nvSpPr>
          <p:cNvPr id="39188" name="Line 276"/>
          <p:cNvSpPr>
            <a:spLocks noChangeShapeType="1"/>
          </p:cNvSpPr>
          <p:nvPr/>
        </p:nvSpPr>
        <p:spPr bwMode="auto">
          <a:xfrm>
            <a:off x="9144000" y="6043613"/>
            <a:ext cx="228600" cy="0"/>
          </a:xfrm>
          <a:prstGeom prst="line">
            <a:avLst/>
          </a:prstGeom>
          <a:noFill/>
          <a:ln w="9525">
            <a:solidFill>
              <a:srgbClr val="6600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9189" name="Oval 277"/>
          <p:cNvSpPr>
            <a:spLocks noChangeArrowheads="1"/>
          </p:cNvSpPr>
          <p:nvPr/>
        </p:nvSpPr>
        <p:spPr bwMode="auto">
          <a:xfrm>
            <a:off x="9372600" y="59674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0" name="Oval 278"/>
          <p:cNvSpPr>
            <a:spLocks noChangeArrowheads="1"/>
          </p:cNvSpPr>
          <p:nvPr/>
        </p:nvSpPr>
        <p:spPr bwMode="auto">
          <a:xfrm>
            <a:off x="6858000" y="51292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1" name="Oval 279"/>
          <p:cNvSpPr>
            <a:spLocks noChangeArrowheads="1"/>
          </p:cNvSpPr>
          <p:nvPr/>
        </p:nvSpPr>
        <p:spPr bwMode="auto">
          <a:xfrm>
            <a:off x="6858000" y="51292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2" name="Oval 280"/>
          <p:cNvSpPr>
            <a:spLocks noChangeArrowheads="1"/>
          </p:cNvSpPr>
          <p:nvPr/>
        </p:nvSpPr>
        <p:spPr bwMode="auto">
          <a:xfrm>
            <a:off x="6858000" y="49006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3" name="Oval 281"/>
          <p:cNvSpPr>
            <a:spLocks noChangeArrowheads="1"/>
          </p:cNvSpPr>
          <p:nvPr/>
        </p:nvSpPr>
        <p:spPr bwMode="auto">
          <a:xfrm>
            <a:off x="6858000" y="44434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4" name="Oval 282"/>
          <p:cNvSpPr>
            <a:spLocks noChangeArrowheads="1"/>
          </p:cNvSpPr>
          <p:nvPr/>
        </p:nvSpPr>
        <p:spPr bwMode="auto">
          <a:xfrm>
            <a:off x="6858000" y="42148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5" name="Oval 283"/>
          <p:cNvSpPr>
            <a:spLocks noChangeArrowheads="1"/>
          </p:cNvSpPr>
          <p:nvPr/>
        </p:nvSpPr>
        <p:spPr bwMode="auto">
          <a:xfrm>
            <a:off x="6858000" y="37576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6" name="Oval 284"/>
          <p:cNvSpPr>
            <a:spLocks noChangeArrowheads="1"/>
          </p:cNvSpPr>
          <p:nvPr/>
        </p:nvSpPr>
        <p:spPr bwMode="auto">
          <a:xfrm>
            <a:off x="6858000" y="35290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7" name="Oval 285"/>
          <p:cNvSpPr>
            <a:spLocks noChangeArrowheads="1"/>
          </p:cNvSpPr>
          <p:nvPr/>
        </p:nvSpPr>
        <p:spPr bwMode="auto">
          <a:xfrm>
            <a:off x="6858000" y="30718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8" name="Oval 286"/>
          <p:cNvSpPr>
            <a:spLocks noChangeArrowheads="1"/>
          </p:cNvSpPr>
          <p:nvPr/>
        </p:nvSpPr>
        <p:spPr bwMode="auto">
          <a:xfrm>
            <a:off x="6858000" y="28432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199" name="Oval 287"/>
          <p:cNvSpPr>
            <a:spLocks noChangeArrowheads="1"/>
          </p:cNvSpPr>
          <p:nvPr/>
        </p:nvSpPr>
        <p:spPr bwMode="auto">
          <a:xfrm>
            <a:off x="6858000" y="26146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0" name="Oval 288"/>
          <p:cNvSpPr>
            <a:spLocks noChangeArrowheads="1"/>
          </p:cNvSpPr>
          <p:nvPr/>
        </p:nvSpPr>
        <p:spPr bwMode="auto">
          <a:xfrm>
            <a:off x="6858000" y="21574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1" name="Oval 289"/>
          <p:cNvSpPr>
            <a:spLocks noChangeArrowheads="1"/>
          </p:cNvSpPr>
          <p:nvPr/>
        </p:nvSpPr>
        <p:spPr bwMode="auto">
          <a:xfrm>
            <a:off x="6858000" y="17002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2" name="Oval 290"/>
          <p:cNvSpPr>
            <a:spLocks noChangeArrowheads="1"/>
          </p:cNvSpPr>
          <p:nvPr/>
        </p:nvSpPr>
        <p:spPr bwMode="auto">
          <a:xfrm>
            <a:off x="7010400" y="19288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3" name="Oval 291"/>
          <p:cNvSpPr>
            <a:spLocks noChangeArrowheads="1"/>
          </p:cNvSpPr>
          <p:nvPr/>
        </p:nvSpPr>
        <p:spPr bwMode="auto">
          <a:xfrm>
            <a:off x="6858000" y="12430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4" name="Oval 292"/>
          <p:cNvSpPr>
            <a:spLocks noChangeArrowheads="1"/>
          </p:cNvSpPr>
          <p:nvPr/>
        </p:nvSpPr>
        <p:spPr bwMode="auto">
          <a:xfrm>
            <a:off x="7010400" y="46720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5" name="Oval 293"/>
          <p:cNvSpPr>
            <a:spLocks noChangeArrowheads="1"/>
          </p:cNvSpPr>
          <p:nvPr/>
        </p:nvSpPr>
        <p:spPr bwMode="auto">
          <a:xfrm>
            <a:off x="6858000" y="39862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6" name="Oval 294"/>
          <p:cNvSpPr>
            <a:spLocks noChangeArrowheads="1"/>
          </p:cNvSpPr>
          <p:nvPr/>
        </p:nvSpPr>
        <p:spPr bwMode="auto">
          <a:xfrm>
            <a:off x="6858000" y="33004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7" name="Oval 295"/>
          <p:cNvSpPr>
            <a:spLocks noChangeArrowheads="1"/>
          </p:cNvSpPr>
          <p:nvPr/>
        </p:nvSpPr>
        <p:spPr bwMode="auto">
          <a:xfrm>
            <a:off x="6858000" y="23860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8" name="Oval 296"/>
          <p:cNvSpPr>
            <a:spLocks noChangeArrowheads="1"/>
          </p:cNvSpPr>
          <p:nvPr/>
        </p:nvSpPr>
        <p:spPr bwMode="auto">
          <a:xfrm>
            <a:off x="6858000" y="1471613"/>
            <a:ext cx="152400" cy="152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09" name="Oval 297"/>
          <p:cNvSpPr>
            <a:spLocks noChangeArrowheads="1"/>
          </p:cNvSpPr>
          <p:nvPr/>
        </p:nvSpPr>
        <p:spPr bwMode="auto">
          <a:xfrm>
            <a:off x="7010400" y="12430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10" name="Oval 298"/>
          <p:cNvSpPr>
            <a:spLocks noChangeArrowheads="1"/>
          </p:cNvSpPr>
          <p:nvPr/>
        </p:nvSpPr>
        <p:spPr bwMode="auto">
          <a:xfrm>
            <a:off x="7010400" y="14716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11" name="Oval 299"/>
          <p:cNvSpPr>
            <a:spLocks noChangeArrowheads="1"/>
          </p:cNvSpPr>
          <p:nvPr/>
        </p:nvSpPr>
        <p:spPr bwMode="auto">
          <a:xfrm>
            <a:off x="7010400" y="23860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12" name="Oval 300"/>
          <p:cNvSpPr>
            <a:spLocks noChangeArrowheads="1"/>
          </p:cNvSpPr>
          <p:nvPr/>
        </p:nvSpPr>
        <p:spPr bwMode="auto">
          <a:xfrm>
            <a:off x="7010400" y="28432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13" name="Oval 301"/>
          <p:cNvSpPr>
            <a:spLocks noChangeArrowheads="1"/>
          </p:cNvSpPr>
          <p:nvPr/>
        </p:nvSpPr>
        <p:spPr bwMode="auto">
          <a:xfrm>
            <a:off x="7010400" y="33004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14" name="Oval 302"/>
          <p:cNvSpPr>
            <a:spLocks noChangeArrowheads="1"/>
          </p:cNvSpPr>
          <p:nvPr/>
        </p:nvSpPr>
        <p:spPr bwMode="auto">
          <a:xfrm>
            <a:off x="7010400" y="39862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39215" name="Rectangle 303"/>
          <p:cNvSpPr>
            <a:spLocks noChangeArrowheads="1"/>
          </p:cNvSpPr>
          <p:nvPr/>
        </p:nvSpPr>
        <p:spPr bwMode="auto">
          <a:xfrm>
            <a:off x="2146300" y="6653214"/>
            <a:ext cx="1739900" cy="128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_tradnl" altLang="es-PE" sz="900" b="1">
                <a:latin typeface="Garamond" pitchFamily="18" charset="0"/>
              </a:rPr>
              <a:t>FUENTE: Elaboración propia; Organización de mujeres del Distrito de Huancarani – Diciembre 2003		Diseño: Blga. Y. Mottoccanchi B.</a:t>
            </a:r>
            <a:endParaRPr lang="es-ES" altLang="es-PE" sz="900">
              <a:latin typeface="Garamond" pitchFamily="18" charset="0"/>
            </a:endParaRPr>
          </a:p>
        </p:txBody>
      </p:sp>
      <p:sp>
        <p:nvSpPr>
          <p:cNvPr id="39216" name="Rectangle 304"/>
          <p:cNvSpPr>
            <a:spLocks noChangeArrowheads="1"/>
          </p:cNvSpPr>
          <p:nvPr/>
        </p:nvSpPr>
        <p:spPr bwMode="auto">
          <a:xfrm>
            <a:off x="1752601" y="4089401"/>
            <a:ext cx="1029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PE" sz="1200"/>
              <a:t>Familias </a:t>
            </a:r>
          </a:p>
          <a:p>
            <a:r>
              <a:rPr lang="es-ES_tradnl" altLang="es-PE" sz="1200"/>
              <a:t>Lideradas por</a:t>
            </a:r>
          </a:p>
          <a:p>
            <a:r>
              <a:rPr lang="es-ES_tradnl" altLang="es-PE" sz="1200"/>
              <a:t>Mujeres</a:t>
            </a:r>
          </a:p>
          <a:p>
            <a:r>
              <a:rPr lang="es-ES_tradnl" altLang="es-PE" sz="1200"/>
              <a:t>(Huancarani)</a:t>
            </a:r>
            <a:endParaRPr lang="es-ES" altLang="es-PE" sz="1200"/>
          </a:p>
        </p:txBody>
      </p:sp>
      <p:sp>
        <p:nvSpPr>
          <p:cNvPr id="39217" name="Rectangle 305"/>
          <p:cNvSpPr>
            <a:spLocks noChangeArrowheads="1"/>
          </p:cNvSpPr>
          <p:nvPr/>
        </p:nvSpPr>
        <p:spPr bwMode="auto">
          <a:xfrm>
            <a:off x="3505200" y="1295400"/>
            <a:ext cx="1143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altLang="es-PE" sz="1200"/>
              <a:t>Yachachiq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altLang="es-PE" sz="1200"/>
              <a:t>(microcuenca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s-ES_tradnl" altLang="es-PE" sz="1200"/>
              <a:t>Jabón Mayo)</a:t>
            </a:r>
            <a:endParaRPr lang="es-ES" altLang="es-PE" sz="1200"/>
          </a:p>
        </p:txBody>
      </p:sp>
      <p:sp>
        <p:nvSpPr>
          <p:cNvPr id="39218" name="Rectangle 306"/>
          <p:cNvSpPr>
            <a:spLocks noChangeArrowheads="1"/>
          </p:cNvSpPr>
          <p:nvPr/>
        </p:nvSpPr>
        <p:spPr bwMode="auto">
          <a:xfrm>
            <a:off x="7696200" y="5562601"/>
            <a:ext cx="533400" cy="3143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PE" sz="1400" b="1"/>
              <a:t>640</a:t>
            </a:r>
            <a:endParaRPr lang="es-ES" altLang="es-PE" sz="1400" b="1"/>
          </a:p>
        </p:txBody>
      </p:sp>
    </p:spTree>
    <p:extLst>
      <p:ext uri="{BB962C8B-B14F-4D97-AF65-F5344CB8AC3E}">
        <p14:creationId xmlns:p14="http://schemas.microsoft.com/office/powerpoint/2010/main" val="39423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1"/>
          <p:cNvSpPr/>
          <p:nvPr/>
        </p:nvSpPr>
        <p:spPr>
          <a:xfrm>
            <a:off x="115910" y="90152"/>
            <a:ext cx="11861442" cy="1030309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FF0000"/>
                </a:solidFill>
              </a:rPr>
              <a:t> </a:t>
            </a:r>
            <a:r>
              <a:rPr lang="es-P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ESTRATEGIA DE ACTUACIÓN DE LA FDCC Y CCP</a:t>
            </a:r>
            <a:endParaRPr lang="es-PE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“PRODUCIR SEPARADOS VENDER JUNTOS” </a:t>
            </a:r>
          </a:p>
          <a:p>
            <a:pPr algn="ctr"/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FERIA AGROPECUARIA COMUNAL</a:t>
            </a:r>
            <a:endParaRPr lang="es-P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0462" y="1468192"/>
            <a:ext cx="1085688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CAPTAR FONDOS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MODALIDADES: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DONACIONES</a:t>
            </a:r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CRÉDITO DE CAPITALIZACIÓN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5384" y="2466299"/>
            <a:ext cx="1085688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EXPERIMENTACIÓN DEMOSTRATIVA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 100 UNIDADES PRODUCTIVAS DE AGRICULTURA FAMILIAR.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DISTRITO DE PAUCARTAMBO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50 EN UNA COMUNIDAD. 10 FAMILIAS POR COMUNIDAD EN 5 COMUNIDADES.</a:t>
            </a:r>
            <a:endParaRPr lang="es-PE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0461" y="3490168"/>
            <a:ext cx="10766737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 smtClean="0"/>
              <a:t> </a:t>
            </a: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INNOVACIÓN TECNOLÓGICA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FITOTOLDO PARA CULTIVO DE PASTOS. LOGRA 12 CORTES/AÑO. 7 MÁS QUE A CAMPO ABIERTO. 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FITOTOLDO PARA CULTIVAR SORGO FORRAJERO. 5 CORTES AL AÑO. ALIMENTO SECO. 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FORRAJE VERDE HIDROPÓNICO (FVH). UN MÓDULO PARA ABASTECER ENGORDE DE 10 FAMILIAS. </a:t>
            </a:r>
          </a:p>
          <a:p>
            <a:pPr marL="342900" indent="-342900">
              <a:buFont typeface="+mj-lt"/>
              <a:buAutoNum type="arabicPeriod"/>
            </a:pP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1120461" y="4456093"/>
            <a:ext cx="10766737" cy="11075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 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RESULTADO E IMPACTO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CADA FAMILIA ENGORDA 3 TOROS, 4 VECES POR AÑO. TOTAL 12 TOROS.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ELEVAR VALOR DE VENTA DE 5 MIL A 6 MIL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SOLES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(1,765 DÓLARES)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POR TORO ENGORDADO.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UNA FAMILIA LOGRA 72,000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SOLES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(21,176 DOLARES)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LAS 100 FAMILIAS 7’200,000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SOLES 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(2’117,647 DOLARES)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8" name="Rombo 7"/>
          <p:cNvSpPr/>
          <p:nvPr/>
        </p:nvSpPr>
        <p:spPr>
          <a:xfrm>
            <a:off x="206062" y="1442430"/>
            <a:ext cx="914400" cy="9144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es-P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mbo 8"/>
          <p:cNvSpPr/>
          <p:nvPr/>
        </p:nvSpPr>
        <p:spPr>
          <a:xfrm>
            <a:off x="160983" y="2601532"/>
            <a:ext cx="914400" cy="9144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</a:rPr>
              <a:t> </a:t>
            </a:r>
            <a:r>
              <a:rPr lang="es-P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es-P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mbo 9"/>
          <p:cNvSpPr/>
          <p:nvPr/>
        </p:nvSpPr>
        <p:spPr>
          <a:xfrm>
            <a:off x="206062" y="3625402"/>
            <a:ext cx="914400" cy="9144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r>
              <a:rPr lang="es-P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endParaRPr lang="es-P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mbo 10"/>
          <p:cNvSpPr/>
          <p:nvPr/>
        </p:nvSpPr>
        <p:spPr>
          <a:xfrm>
            <a:off x="160983" y="4588102"/>
            <a:ext cx="914400" cy="9144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4</a:t>
            </a:r>
            <a:endParaRPr lang="es-P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20462" y="5615197"/>
            <a:ext cx="10766736" cy="11075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COSTOS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FITOTOLDOS. HABITACIÓN Y EQUIPOS PARA EL FVH. YACHACHIQ. ASISTENCIA TÉCNICA. ADMINISTRACIÓN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200,000 SOLES </a:t>
            </a:r>
            <a:r>
              <a:rPr lang="es-PE" sz="1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(58,823 DÓLARES)</a:t>
            </a:r>
            <a:r>
              <a:rPr lang="es-PE" sz="1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POR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MÓDULO PARA GRUPO DE 10 FAMILIAS. TOTAL 2’000,000 DE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SOLES </a:t>
            </a:r>
            <a:r>
              <a:rPr lang="es-PE" sz="1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(588,235 DÓLARES)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3" name="Rombo 12"/>
          <p:cNvSpPr/>
          <p:nvPr/>
        </p:nvSpPr>
        <p:spPr>
          <a:xfrm>
            <a:off x="206061" y="5747220"/>
            <a:ext cx="914400" cy="9144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r>
              <a:rPr lang="es-P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  <a:endParaRPr lang="es-P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6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1"/>
          <p:cNvSpPr/>
          <p:nvPr/>
        </p:nvSpPr>
        <p:spPr>
          <a:xfrm>
            <a:off x="115910" y="90152"/>
            <a:ext cx="11861442" cy="65682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INCIDENCIA - REQUERIMIENTOS</a:t>
            </a:r>
            <a:endParaRPr lang="es-PE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5910" y="811372"/>
            <a:ext cx="11816363" cy="32325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1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PRIMERA POLÍTICA &gt;&gt;&gt;&gt;   FONDO SOCIAL DE INNOVACIÓN TECNOLÓGICA PRODUCTIVA</a:t>
            </a:r>
          </a:p>
          <a:p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ACTUALIZAR PROPUESTA. AGREGAR FENÓMENO ECONOMICO, SOCIAL, SANITARIO, DEL RETORNO MASIVO DE CIUDADES AL CAMPO.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CULMINAR FORMULACIÓN DE “DECRETO DE URGENCIA”.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ELABORAR “PROYECTO DE LEY”. PRESENTARLO AL PLENO AGRARIO DEL MES DE OCTUBRE.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RESUMEN EJECUTIVO DE LA PROPUESTA. 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ASAMBLEAS VIRTUALES CON LÍDERES DE LOS DISTRITOS EN LAS 24 REGIONES. SUSCRIBIR MEMORIALES PARA ENTREGAR A LAS AUTORIDADES NACIONALES, REGIONALES Y MUNICIPALES.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HACER ENTREGA DE PROPUESTA A EMBAJADAS, COOPERACIÓN INTERNACIONAL Y MULTILATERALES.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DIFUSIÓN. PUBLICAR EN “AGRONOTICIAS”. “AGRARIA.PE”. PRENSA GRANDE. PRENSA EN REGIONES.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CONTRIBUCIÓN: JOSÉ LUIS ACEVEDO. CO-AUTOR DECRETO SUPREMO “MI CHACRA PRODUCTIVA” 2009.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EQUIPO ASESOR TÉCNICO DE CCP.</a:t>
            </a:r>
          </a:p>
          <a:p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910" y="4250028"/>
            <a:ext cx="11816363" cy="2409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SEGUNDA POLÍTICA &gt;&gt;&gt;&gt;  FAE-AGRO</a:t>
            </a:r>
          </a:p>
          <a:p>
            <a:pPr algn="ctr"/>
            <a:endParaRPr lang="es-PE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ACTUALIZAR PROPUESTA.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REFORZARLA CON ESTUDIO DE SUSTENTACIÓN DE TECNOLOGÍA FINANCIERA Y DEMOSTRACIÓN </a:t>
            </a:r>
            <a:r>
              <a:rPr lang="es-PE" sz="1400" dirty="0">
                <a:solidFill>
                  <a:srgbClr val="002060"/>
                </a:solidFill>
                <a:latin typeface="Arial Black" panose="020B0A04020102020204" pitchFamily="34" charset="0"/>
              </a:rPr>
              <a:t>DE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RENTABILIDAD 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Y EFICIENCIA.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ADECUAR A LENGUAJE DEL SISTEMA CREDITICIO PERUANO.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SUSCRIBIR CONVENIO ENTRE CCP Y COOPERATIVA DE AHORRO Y CRÉDITO “LOS ANDES”.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CONTRIBUCIÓN: HUMBERTO CASTAÑEDA GRAU. EX DIRECTOR AGROBANCO CUSCO Y CREDINKA – CUSCO Y CAJAS RURALES EN ICA, SAN MARTÍN.</a:t>
            </a:r>
          </a:p>
          <a:p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EQUIPO ASESOR TÉCNICO DE CCP.</a:t>
            </a:r>
            <a:endParaRPr lang="es-PE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2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1"/>
          <p:cNvSpPr/>
          <p:nvPr/>
        </p:nvSpPr>
        <p:spPr>
          <a:xfrm>
            <a:off x="115910" y="90152"/>
            <a:ext cx="11861442" cy="65682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INCIDENCIA - REQUERIMIENTOS</a:t>
            </a:r>
            <a:endParaRPr lang="es-PE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0987" y="965916"/>
            <a:ext cx="11771288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 smtClean="0"/>
          </a:p>
          <a:p>
            <a:pPr algn="ctr"/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TERCERA </a:t>
            </a:r>
            <a:r>
              <a:rPr lang="es-PE" sz="1400" dirty="0">
                <a:solidFill>
                  <a:srgbClr val="FF0000"/>
                </a:solidFill>
                <a:latin typeface="Arial Black" panose="020B0A04020102020204" pitchFamily="34" charset="0"/>
              </a:rPr>
              <a:t>POLÍTICA &gt;&gt;&gt;&gt;&gt; COMPRA DE ALIMENTOS &gt;&gt;&gt;&gt;&gt;&gt; MINISTERIO DE CULTURA</a:t>
            </a:r>
          </a:p>
          <a:p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ACTUALIZAR </a:t>
            </a:r>
            <a:r>
              <a:rPr lang="es-PE" sz="1400" dirty="0">
                <a:solidFill>
                  <a:srgbClr val="FF0000"/>
                </a:solidFill>
                <a:latin typeface="Arial Black" panose="020B0A04020102020204" pitchFamily="34" charset="0"/>
              </a:rPr>
              <a:t>PROPUESTA.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>
                <a:solidFill>
                  <a:srgbClr val="FF0000"/>
                </a:solidFill>
                <a:latin typeface="Arial Black" panose="020B0A04020102020204" pitchFamily="34" charset="0"/>
              </a:rPr>
              <a:t>ELABORAR DOCUMENTO DE RESPALDO CON EXPERIENCIAS DE CECOSA EN CUSCO, AUTÓNOMA COMO  SIERRA PRODUCTIVA Y COMO GOBIERNO REGIONAL DEL CUSCO CON EL PLAN DE EMERGENCIA INFANTIL (PEI).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>
                <a:solidFill>
                  <a:srgbClr val="FF0000"/>
                </a:solidFill>
                <a:latin typeface="Arial Black" panose="020B0A04020102020204" pitchFamily="34" charset="0"/>
              </a:rPr>
              <a:t>PRESENTAR A EMBAJADAS, COOPERACIÓN INTERNACIONAL, ORGANISMOS MULTILATERALES.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>
                <a:solidFill>
                  <a:srgbClr val="FF0000"/>
                </a:solidFill>
                <a:latin typeface="Arial Black" panose="020B0A04020102020204" pitchFamily="34" charset="0"/>
              </a:rPr>
              <a:t>DIFUSIÓN EN MEDIOS NACIONALES, REGIONALES Y LOCALES</a:t>
            </a: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CONTRIBUCIÓN: HAYDEE ROMERO PACHECO. RESPONSABLE DE LAS EXPERIENCIAS DE CECOSA EN HUANCARANI Y EL PLAN DE EMERGENCIA INFANTIL (PEI) CON EL GOBIERNO REGIONAL DEL CUSCO.</a:t>
            </a:r>
          </a:p>
          <a:p>
            <a:r>
              <a:rPr lang="es-P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EQUIPO ASESOR TÉCNICO DE CCP.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6064" y="3948178"/>
            <a:ext cx="11771288" cy="27745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CUARTA POLITICA &gt;&gt;&gt;&gt; PRODUCIR SEPARADOS VENDER JUNTOS</a:t>
            </a:r>
          </a:p>
          <a:p>
            <a:pPr algn="ctr"/>
            <a:endParaRPr lang="es-PE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ACTUALIZAR PROPUESTA. REFORZAR CON ESTUDIO QUE SUSTENTA ENFOQUE DE MERCADO, RENTABILIDAD, MEJORA DE INGRESOS, DINAMIZACIÓN DEL MERCADO, EFICIENCIA Y SOPORTE CULTURAL ANDINO.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>
                <a:solidFill>
                  <a:srgbClr val="002060"/>
                </a:solidFill>
                <a:latin typeface="Arial Black" panose="020B0A04020102020204" pitchFamily="34" charset="0"/>
              </a:rPr>
              <a:t>PRESENTAR A EMBAJADAS, COOPERACIÓN INTERNACIONAL, ORGANISMOS MULTILATERALES</a:t>
            </a: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ADAPTAR A TECNOLOGÍA FINANCIERA PARA PRESENTAR A CAC “LOS ANDES”.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SUSCRIBIR CONVENIO DE FDCC CON CAC “LOS ANDES”.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CONTRIBUCIÓN: HUMBERTO CASTAÑEDA GRAU. EXPERTO. EX DIRECTOR DE AGROBANCO CUSCO. CREDINKA Y CAJAS RURALES DE ICA Y SAN MARTÍN.</a:t>
            </a:r>
          </a:p>
          <a:p>
            <a:r>
              <a:rPr lang="es-PE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EQUIPO ASESOR TÉCNICO DE CCP.</a:t>
            </a:r>
            <a:endParaRPr lang="es-PE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83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1932</Words>
  <Application>Microsoft Office PowerPoint</Application>
  <PresentationFormat>Panorámica</PresentationFormat>
  <Paragraphs>311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Garamond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</dc:creator>
  <cp:lastModifiedBy>GLORIA</cp:lastModifiedBy>
  <cp:revision>60</cp:revision>
  <dcterms:created xsi:type="dcterms:W3CDTF">2020-08-30T19:54:14Z</dcterms:created>
  <dcterms:modified xsi:type="dcterms:W3CDTF">2020-09-01T19:05:01Z</dcterms:modified>
</cp:coreProperties>
</file>