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56" r:id="rId2"/>
    <p:sldId id="280" r:id="rId3"/>
    <p:sldId id="258" r:id="rId4"/>
    <p:sldId id="288" r:id="rId5"/>
    <p:sldId id="259" r:id="rId6"/>
    <p:sldId id="286" r:id="rId7"/>
    <p:sldId id="287" r:id="rId8"/>
    <p:sldId id="289" r:id="rId9"/>
    <p:sldId id="269" r:id="rId10"/>
    <p:sldId id="290" r:id="rId11"/>
    <p:sldId id="291" r:id="rId12"/>
    <p:sldId id="277" r:id="rId13"/>
    <p:sldId id="278" r:id="rId14"/>
    <p:sldId id="292" r:id="rId15"/>
    <p:sldId id="293" r:id="rId16"/>
    <p:sldId id="282" r:id="rId17"/>
    <p:sldId id="283" r:id="rId18"/>
    <p:sldId id="284" r:id="rId19"/>
    <p:sldId id="279" r:id="rId20"/>
  </p:sldIdLst>
  <p:sldSz cx="9144000" cy="5143500" type="screen16x9"/>
  <p:notesSz cx="6858000" cy="9144000"/>
  <p:embeddedFontLst>
    <p:embeddedFont>
      <p:font typeface="Wingdings 3" panose="05040102010807070707" pitchFamily="18" charset="2"/>
      <p:regular r:id="rId22"/>
    </p:embeddedFont>
    <p:embeddedFont>
      <p:font typeface="Trebuchet MS" panose="020B0603020202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C963FD-CA4E-4C1D-8FBB-782F1C2AB173}">
  <a:tblStyle styleId="{15C963FD-CA4E-4C1D-8FBB-782F1C2AB1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03895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2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e402aa0f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e402aa0f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19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6e402aa0f3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6e402aa0f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56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e402aa0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e402aa0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7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e402aa0f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e402aa0f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37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e402aa0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e402aa0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4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e402aa0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e402aa0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945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e402aa0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e402aa0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40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e402aa0f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e402aa0f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91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e402aa0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e402aa0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0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e402aa0f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e402aa0f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83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51003300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0959043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36288753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241833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37809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83545762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1680272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71570777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256767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7970217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0263619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7363840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5614868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15242994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09869087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42716227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8408753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9/15/2020</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24178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233916" y="4136066"/>
            <a:ext cx="6955502" cy="837188"/>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b" anchorCtr="0">
            <a:noAutofit/>
          </a:bodyPr>
          <a:lstStyle/>
          <a:p>
            <a:pPr marL="0" lvl="0" indent="0" algn="l" rtl="0">
              <a:spcBef>
                <a:spcPts val="0"/>
              </a:spcBef>
              <a:spcAft>
                <a:spcPts val="0"/>
              </a:spcAft>
              <a:buNone/>
            </a:pPr>
            <a:r>
              <a:rPr lang="es" dirty="0"/>
              <a:t>Políticas Públicas para la </a:t>
            </a:r>
            <a:r>
              <a:rPr lang="es" dirty="0" smtClean="0"/>
              <a:t>AF</a:t>
            </a:r>
            <a:br>
              <a:rPr lang="es" dirty="0" smtClean="0"/>
            </a:br>
            <a:r>
              <a:rPr lang="es" sz="1200" dirty="0" smtClean="0"/>
              <a:t>Unión Agrícola Nacional (UAN) y Organizaci</a:t>
            </a:r>
            <a:r>
              <a:rPr lang="es-ES" sz="1200" dirty="0" err="1"/>
              <a:t>ó</a:t>
            </a:r>
            <a:r>
              <a:rPr lang="es" sz="1200" dirty="0" smtClean="0"/>
              <a:t>n Nacional Campesina (ONAC)</a:t>
            </a:r>
            <a:endParaRPr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 Empresas Asociativas </a:t>
            </a:r>
            <a:r>
              <a:rPr lang="es-ES" dirty="0" smtClean="0"/>
              <a:t>Múltiples</a:t>
            </a:r>
            <a:endParaRPr lang="es-ES" dirty="0"/>
          </a:p>
        </p:txBody>
      </p:sp>
      <p:sp>
        <p:nvSpPr>
          <p:cNvPr id="3" name="Marcador de texto 2"/>
          <p:cNvSpPr>
            <a:spLocks noGrp="1"/>
          </p:cNvSpPr>
          <p:nvPr>
            <p:ph type="body" idx="1"/>
          </p:nvPr>
        </p:nvSpPr>
        <p:spPr/>
        <p:txBody>
          <a:bodyPr/>
          <a:lstStyle/>
          <a:p>
            <a:r>
              <a:rPr lang="es-PY" dirty="0" smtClean="0"/>
              <a:t>Política Publica Seleccionada</a:t>
            </a:r>
            <a:endParaRPr lang="es-ES" dirty="0"/>
          </a:p>
        </p:txBody>
      </p:sp>
    </p:spTree>
    <p:extLst>
      <p:ext uri="{BB962C8B-B14F-4D97-AF65-F5344CB8AC3E}">
        <p14:creationId xmlns:p14="http://schemas.microsoft.com/office/powerpoint/2010/main" val="294439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11700" y="165451"/>
            <a:ext cx="8520600" cy="1064424"/>
          </a:xfrm>
          <a:prstGeom prst="rect">
            <a:avLst/>
          </a:prstGeom>
        </p:spPr>
        <p:txBody>
          <a:bodyPr spcFirstLastPara="1" wrap="square" lIns="91425" tIns="91425" rIns="91425" bIns="91425" anchor="t" anchorCtr="0">
            <a:noAutofit/>
          </a:bodyPr>
          <a:lstStyle/>
          <a:p>
            <a:pPr marL="38100" lvl="0" algn="l" rtl="0">
              <a:spcBef>
                <a:spcPts val="0"/>
              </a:spcBef>
              <a:spcAft>
                <a:spcPts val="0"/>
              </a:spcAft>
              <a:buSzPts val="3000"/>
            </a:pPr>
            <a:r>
              <a:rPr lang="es" dirty="0" smtClean="0">
                <a:solidFill>
                  <a:schemeClr val="tx1"/>
                </a:solidFill>
              </a:rPr>
              <a:t>Institucionalidad, marco normativo, financiamiento y participacion de la OAF</a:t>
            </a:r>
            <a:endParaRPr dirty="0">
              <a:solidFill>
                <a:schemeClr val="tx1"/>
              </a:solidFill>
            </a:endParaRPr>
          </a:p>
        </p:txBody>
      </p:sp>
      <p:sp>
        <p:nvSpPr>
          <p:cNvPr id="105" name="Google Shape;105;p16"/>
          <p:cNvSpPr txBox="1">
            <a:spLocks noGrp="1"/>
          </p:cNvSpPr>
          <p:nvPr>
            <p:ph type="body" idx="1"/>
          </p:nvPr>
        </p:nvSpPr>
        <p:spPr>
          <a:xfrm>
            <a:off x="311700" y="1229875"/>
            <a:ext cx="7356791" cy="3339000"/>
          </a:xfrm>
          <a:prstGeom prst="rect">
            <a:avLst/>
          </a:prstGeom>
        </p:spPr>
        <p:txBody>
          <a:bodyPr spcFirstLastPara="1" wrap="square" lIns="91425" tIns="91425" rIns="91425" bIns="91425" anchor="t" anchorCtr="0">
            <a:noAutofit/>
          </a:bodyPr>
          <a:lstStyle/>
          <a:p>
            <a:pPr marL="0" lvl="0" indent="0">
              <a:buNone/>
            </a:pPr>
            <a:r>
              <a:rPr lang="es" b="1" dirty="0"/>
              <a:t>C</a:t>
            </a:r>
            <a:r>
              <a:rPr lang="es" b="1" dirty="0" smtClean="0"/>
              <a:t>.1</a:t>
            </a:r>
            <a:r>
              <a:rPr lang="es" b="1" dirty="0"/>
              <a:t>. Institucionalidad de </a:t>
            </a:r>
            <a:r>
              <a:rPr lang="es" b="1" dirty="0" smtClean="0"/>
              <a:t>Aplicación: </a:t>
            </a:r>
            <a:r>
              <a:rPr lang="es" dirty="0" smtClean="0"/>
              <a:t>MAG y </a:t>
            </a:r>
            <a:r>
              <a:rPr lang="es-ES" dirty="0" smtClean="0"/>
              <a:t>se </a:t>
            </a:r>
            <a:r>
              <a:rPr lang="es-ES" dirty="0"/>
              <a:t>propone la Creación de la Dirección de Empresas Asociativas Múltiples (DEAM), dependiente del Vice Ministerio de Agricultura.</a:t>
            </a:r>
          </a:p>
          <a:p>
            <a:pPr marL="0" lvl="0" indent="0">
              <a:buNone/>
            </a:pPr>
            <a:r>
              <a:rPr lang="es-ES" dirty="0"/>
              <a:t>La cual tendrá por finalidad la promoción, formación y fomento de emprendimientos asociativos que puedan orientarse a la creación de cooperativas, empresas rurales o de otra índole</a:t>
            </a:r>
            <a:endParaRPr lang="es" dirty="0" smtClean="0"/>
          </a:p>
          <a:p>
            <a:pPr marL="0" lvl="0" indent="0">
              <a:buNone/>
            </a:pPr>
            <a:endParaRPr lang="es" b="1" dirty="0" smtClean="0"/>
          </a:p>
          <a:p>
            <a:pPr marL="0" lvl="0" indent="0">
              <a:buNone/>
            </a:pPr>
            <a:r>
              <a:rPr lang="es" b="1" dirty="0"/>
              <a:t>C</a:t>
            </a:r>
            <a:r>
              <a:rPr lang="es" b="1" dirty="0" smtClean="0"/>
              <a:t>.2</a:t>
            </a:r>
            <a:r>
              <a:rPr lang="es" b="1" dirty="0"/>
              <a:t>. Marco </a:t>
            </a:r>
            <a:r>
              <a:rPr lang="es" b="1" dirty="0" smtClean="0"/>
              <a:t>Normativo: </a:t>
            </a:r>
            <a:r>
              <a:rPr lang="es-ES" dirty="0" smtClean="0"/>
              <a:t>corresponde </a:t>
            </a:r>
            <a:r>
              <a:rPr lang="es-ES" dirty="0"/>
              <a:t>la promulgación de una Resolución por parte de la máxima autoridad del MAG, y su posterior  gestión ante el Ministerio de Hacienda,  para la aprobación de creación y funcionamiento de la citada dependencia</a:t>
            </a:r>
            <a:endParaRPr dirty="0"/>
          </a:p>
          <a:p>
            <a:pPr marL="0" lvl="0" indent="0">
              <a:spcBef>
                <a:spcPts val="1600"/>
              </a:spcBef>
              <a:buNone/>
            </a:pPr>
            <a:r>
              <a:rPr lang="es" b="1" dirty="0"/>
              <a:t>A.3 </a:t>
            </a:r>
            <a:r>
              <a:rPr lang="es" b="1" dirty="0" smtClean="0"/>
              <a:t>Financiamiento: </a:t>
            </a:r>
            <a:r>
              <a:rPr lang="es" dirty="0" smtClean="0"/>
              <a:t>se </a:t>
            </a:r>
            <a:r>
              <a:rPr lang="es-ES" dirty="0" smtClean="0"/>
              <a:t>tendrá </a:t>
            </a:r>
            <a:r>
              <a:rPr lang="es-ES" dirty="0"/>
              <a:t>que prever inicialmente un mínimo de recursos provenientes de FF 10 para su puesta en marcha, la misma dependencia podrá gestionar la obtención de recursos provenientes de otras instancias (Donaciones, convocatoria de </a:t>
            </a:r>
            <a:r>
              <a:rPr lang="es-ES" dirty="0" smtClean="0"/>
              <a:t>financiamientos.</a:t>
            </a:r>
            <a:endParaRPr dirty="0"/>
          </a:p>
          <a:p>
            <a:pPr marL="0" lvl="0" indent="0">
              <a:spcBef>
                <a:spcPts val="1600"/>
              </a:spcBef>
              <a:buNone/>
            </a:pPr>
            <a:r>
              <a:rPr lang="es" b="1" dirty="0"/>
              <a:t>A.4 Participación de la </a:t>
            </a:r>
            <a:r>
              <a:rPr lang="es" b="1" dirty="0" smtClean="0"/>
              <a:t>OAF:</a:t>
            </a:r>
            <a:r>
              <a:rPr lang="es-ES" dirty="0"/>
              <a:t>las propias OAF quienes tendrán la decisión de llevar a cabo el tipo de asociativismo que crean pertinente, sea esta una empresa asociativa rural campesina, cooperativas</a:t>
            </a:r>
            <a:endParaRPr dirty="0"/>
          </a:p>
        </p:txBody>
      </p:sp>
    </p:spTree>
    <p:extLst>
      <p:ext uri="{BB962C8B-B14F-4D97-AF65-F5344CB8AC3E}">
        <p14:creationId xmlns:p14="http://schemas.microsoft.com/office/powerpoint/2010/main" val="4276549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11700" y="198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tx1"/>
                </a:solidFill>
              </a:rPr>
              <a:t>Propuesta Técnica</a:t>
            </a:r>
            <a:endParaRPr dirty="0">
              <a:solidFill>
                <a:schemeClr val="tx1"/>
              </a:solidFill>
            </a:endParaRPr>
          </a:p>
        </p:txBody>
      </p:sp>
      <p:pic>
        <p:nvPicPr>
          <p:cNvPr id="217" name="Google Shape;217;p34"/>
          <p:cNvPicPr preferRelativeResize="0"/>
          <p:nvPr/>
        </p:nvPicPr>
        <p:blipFill>
          <a:blip r:embed="rId3">
            <a:alphaModFix/>
          </a:blip>
          <a:stretch>
            <a:fillRect/>
          </a:stretch>
        </p:blipFill>
        <p:spPr>
          <a:xfrm>
            <a:off x="152400" y="893175"/>
            <a:ext cx="8679900" cy="397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p:cNvPicPr preferRelativeResize="0"/>
          <p:nvPr/>
        </p:nvPicPr>
        <p:blipFill>
          <a:blip r:embed="rId3">
            <a:alphaModFix/>
          </a:blip>
          <a:stretch>
            <a:fillRect/>
          </a:stretch>
        </p:blipFill>
        <p:spPr>
          <a:xfrm>
            <a:off x="1594884" y="244825"/>
            <a:ext cx="6874942" cy="4550459"/>
          </a:xfrm>
          <a:prstGeom prst="rect">
            <a:avLst/>
          </a:prstGeom>
          <a:noFill/>
          <a:ln>
            <a:noFill/>
          </a:ln>
        </p:spPr>
      </p:pic>
      <p:sp>
        <p:nvSpPr>
          <p:cNvPr id="223" name="Google Shape;223;p35"/>
          <p:cNvSpPr txBox="1">
            <a:spLocks noGrp="1"/>
          </p:cNvSpPr>
          <p:nvPr>
            <p:ph type="title"/>
          </p:nvPr>
        </p:nvSpPr>
        <p:spPr>
          <a:xfrm>
            <a:off x="696700" y="244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 Resumen</a:t>
            </a:r>
            <a:endParaRPr/>
          </a:p>
        </p:txBody>
      </p:sp>
      <p:sp>
        <p:nvSpPr>
          <p:cNvPr id="224" name="Google Shape;224;p35"/>
          <p:cNvSpPr txBox="1"/>
          <p:nvPr/>
        </p:nvSpPr>
        <p:spPr>
          <a:xfrm>
            <a:off x="377150" y="1451312"/>
            <a:ext cx="3000000" cy="110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s" sz="1800" b="1" dirty="0">
                <a:solidFill>
                  <a:schemeClr val="dk1"/>
                </a:solidFill>
              </a:rPr>
              <a:t>Identificar para promocionar y asociarse para ganar</a:t>
            </a:r>
            <a:endParaRPr sz="1800" b="1" dirty="0">
              <a:solidFill>
                <a:schemeClr val="dk1"/>
              </a:solidFill>
            </a:endParaRPr>
          </a:p>
          <a:p>
            <a:pPr marL="0" lvl="0" indent="0" algn="ctr" rtl="0">
              <a:lnSpc>
                <a:spcPct val="115000"/>
              </a:lnSpc>
              <a:spcBef>
                <a:spcPts val="1200"/>
              </a:spcBef>
              <a:spcAft>
                <a:spcPts val="1200"/>
              </a:spcAft>
              <a:buNone/>
            </a:pPr>
            <a:r>
              <a:rPr lang="es" sz="1800" b="1" dirty="0">
                <a:solidFill>
                  <a:schemeClr val="dk1"/>
                </a:solidFill>
              </a:rPr>
              <a:t>Registrar – Vender - Asocia</a:t>
            </a:r>
            <a:r>
              <a:rPr lang="es" sz="1200" b="1" dirty="0">
                <a:solidFill>
                  <a:schemeClr val="dk1"/>
                </a:solidFill>
              </a:rPr>
              <a:t>r</a:t>
            </a:r>
            <a:endParaRPr sz="1200" b="1"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Y" dirty="0" smtClean="0"/>
              <a:t>EL DECENIO DE LA AF</a:t>
            </a:r>
            <a:endParaRPr lang="es-ES" dirty="0"/>
          </a:p>
        </p:txBody>
      </p:sp>
      <p:sp>
        <p:nvSpPr>
          <p:cNvPr id="3" name="Marcador de texto 2"/>
          <p:cNvSpPr>
            <a:spLocks noGrp="1"/>
          </p:cNvSpPr>
          <p:nvPr>
            <p:ph type="body" idx="1"/>
          </p:nvPr>
        </p:nvSpPr>
        <p:spPr/>
        <p:txBody>
          <a:bodyPr/>
          <a:lstStyle/>
          <a:p>
            <a:r>
              <a:rPr lang="es-PY" dirty="0" smtClean="0"/>
              <a:t>Políticas publicas seleccionadas y su vinculación con los pilares del Decenio de la Agricultura Familiar</a:t>
            </a:r>
            <a:endParaRPr lang="es-ES" dirty="0"/>
          </a:p>
        </p:txBody>
      </p:sp>
    </p:spTree>
    <p:extLst>
      <p:ext uri="{BB962C8B-B14F-4D97-AF65-F5344CB8AC3E}">
        <p14:creationId xmlns:p14="http://schemas.microsoft.com/office/powerpoint/2010/main" val="45661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50604" y="1435447"/>
            <a:ext cx="6251945" cy="3323987"/>
          </a:xfrm>
          <a:prstGeom prst="rect">
            <a:avLst/>
          </a:prstGeom>
        </p:spPr>
        <p:txBody>
          <a:bodyPr wrap="square">
            <a:spAutoFit/>
          </a:bodyPr>
          <a:lstStyle/>
          <a:p>
            <a:r>
              <a:rPr lang="es-ES" b="1" dirty="0"/>
              <a:t>Declaración de visión del Decenio para la Agricultura Familiar</a:t>
            </a:r>
          </a:p>
          <a:p>
            <a:pPr algn="just"/>
            <a:r>
              <a:rPr lang="es-ES" dirty="0"/>
              <a:t>Un mundo en el que prosperen sistemas alimentarios y agrícolas diversos, saludables y sostenibles</a:t>
            </a:r>
            <a:r>
              <a:rPr lang="es-ES" dirty="0" smtClean="0"/>
              <a:t>, en </a:t>
            </a:r>
            <a:r>
              <a:rPr lang="es-ES" dirty="0"/>
              <a:t>el que comunidades rurales y urbanas resilientes disfruten de una alta calidad de vida </a:t>
            </a:r>
            <a:r>
              <a:rPr lang="es-ES" dirty="0" smtClean="0"/>
              <a:t>con dignidad </a:t>
            </a:r>
            <a:r>
              <a:rPr lang="es-ES" dirty="0"/>
              <a:t>y equidad y sin hambre ni pobreza</a:t>
            </a:r>
            <a:r>
              <a:rPr lang="es-ES" dirty="0" smtClean="0"/>
              <a:t>.</a:t>
            </a:r>
          </a:p>
          <a:p>
            <a:pPr algn="just"/>
            <a:endParaRPr lang="es-ES" dirty="0"/>
          </a:p>
          <a:p>
            <a:pPr algn="just"/>
            <a:r>
              <a:rPr lang="es-ES" dirty="0"/>
              <a:t>La agricultura familiar es esencial para hacer realidad esta visión.</a:t>
            </a:r>
          </a:p>
          <a:p>
            <a:pPr algn="just"/>
            <a:r>
              <a:rPr lang="es-ES" dirty="0"/>
              <a:t>Mediante políticas, programas y reglamentos sensatos que tomen en cuenta las necesidades </a:t>
            </a:r>
            <a:r>
              <a:rPr lang="es-ES" dirty="0" smtClean="0"/>
              <a:t>de las </a:t>
            </a:r>
            <a:r>
              <a:rPr lang="es-ES" dirty="0"/>
              <a:t>generaciones presentes y futuras, deben protegerse y ampliarse la independencia, inclusión </a:t>
            </a:r>
            <a:r>
              <a:rPr lang="es-ES" dirty="0" smtClean="0"/>
              <a:t>y capacidad </a:t>
            </a:r>
            <a:r>
              <a:rPr lang="es-ES" dirty="0"/>
              <a:t>económica de los agricultores familiares. También deben reubicar la diversidad de </a:t>
            </a:r>
            <a:r>
              <a:rPr lang="es-ES" dirty="0" smtClean="0"/>
              <a:t>los agricultores </a:t>
            </a:r>
            <a:r>
              <a:rPr lang="es-ES" dirty="0"/>
              <a:t>familiares como prioridad del desarrollo sostenible, contribuyendo así a la </a:t>
            </a:r>
            <a:r>
              <a:rPr lang="es-ES" dirty="0" smtClean="0"/>
              <a:t>Agenda 2030</a:t>
            </a:r>
            <a:r>
              <a:rPr lang="es-ES" dirty="0"/>
              <a:t>. </a:t>
            </a:r>
            <a:endParaRPr lang="es-ES" dirty="0" smtClean="0"/>
          </a:p>
          <a:p>
            <a:endParaRPr lang="es-ES" dirty="0"/>
          </a:p>
          <a:p>
            <a:r>
              <a:rPr lang="es-ES" dirty="0" smtClean="0"/>
              <a:t>Hemos </a:t>
            </a:r>
            <a:r>
              <a:rPr lang="es-ES" dirty="0"/>
              <a:t>de iniciar este proceso ahora.</a:t>
            </a:r>
          </a:p>
        </p:txBody>
      </p:sp>
      <p:pic>
        <p:nvPicPr>
          <p:cNvPr id="3" name="Imagen 2"/>
          <p:cNvPicPr>
            <a:picLocks noChangeAspect="1"/>
          </p:cNvPicPr>
          <p:nvPr/>
        </p:nvPicPr>
        <p:blipFill>
          <a:blip r:embed="rId2"/>
          <a:stretch>
            <a:fillRect/>
          </a:stretch>
        </p:blipFill>
        <p:spPr>
          <a:xfrm>
            <a:off x="1134362" y="168622"/>
            <a:ext cx="3600450" cy="1266825"/>
          </a:xfrm>
          <a:prstGeom prst="rect">
            <a:avLst/>
          </a:prstGeom>
        </p:spPr>
      </p:pic>
    </p:spTree>
    <p:extLst>
      <p:ext uri="{BB962C8B-B14F-4D97-AF65-F5344CB8AC3E}">
        <p14:creationId xmlns:p14="http://schemas.microsoft.com/office/powerpoint/2010/main" val="162413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700" y="173694"/>
            <a:ext cx="8520600" cy="607800"/>
          </a:xfrm>
        </p:spPr>
        <p:txBody>
          <a:bodyPr/>
          <a:lstStyle/>
          <a:p>
            <a:r>
              <a:rPr lang="es-ES" dirty="0" smtClean="0"/>
              <a:t>¿Como se relacionan las Propuestas de PP con los pilares del Decenio de la AF?</a:t>
            </a:r>
            <a:endParaRPr lang="es-ES" dirty="0"/>
          </a:p>
        </p:txBody>
      </p:sp>
      <p:sp>
        <p:nvSpPr>
          <p:cNvPr id="3" name="Marcador de texto 2"/>
          <p:cNvSpPr>
            <a:spLocks noGrp="1"/>
          </p:cNvSpPr>
          <p:nvPr>
            <p:ph type="body" idx="1"/>
          </p:nvPr>
        </p:nvSpPr>
        <p:spPr>
          <a:xfrm>
            <a:off x="311700" y="1229875"/>
            <a:ext cx="7471091" cy="3339000"/>
          </a:xfrm>
        </p:spPr>
        <p:txBody>
          <a:bodyPr/>
          <a:lstStyle/>
          <a:p>
            <a:pPr algn="just"/>
            <a:r>
              <a:rPr lang="es-ES" sz="1800" b="1" dirty="0"/>
              <a:t>Primer </a:t>
            </a:r>
            <a:r>
              <a:rPr lang="es-ES" sz="1800" b="1" dirty="0" smtClean="0"/>
              <a:t>pilar: Crear </a:t>
            </a:r>
            <a:r>
              <a:rPr lang="es-ES" sz="1800" b="1" dirty="0"/>
              <a:t>un entorno político propicio para fortalecer la agricultura familiar</a:t>
            </a:r>
            <a:r>
              <a:rPr lang="es-ES" sz="1800" dirty="0" smtClean="0"/>
              <a:t>.</a:t>
            </a:r>
          </a:p>
          <a:p>
            <a:pPr marL="114300" indent="0" algn="just">
              <a:buNone/>
            </a:pPr>
            <a:r>
              <a:rPr lang="es-ES" sz="1800" dirty="0"/>
              <a:t>P</a:t>
            </a:r>
            <a:r>
              <a:rPr lang="es-ES" sz="1800" dirty="0" smtClean="0"/>
              <a:t>romueven mecanismos </a:t>
            </a:r>
            <a:r>
              <a:rPr lang="es-ES" sz="1800" dirty="0"/>
              <a:t>de gobernanza inclusivos y </a:t>
            </a:r>
            <a:r>
              <a:rPr lang="es-ES" sz="1800" dirty="0" smtClean="0"/>
              <a:t>eficaces, la puesta en marcha de acciones puntuales y </a:t>
            </a:r>
            <a:r>
              <a:rPr lang="es-ES" sz="1800" dirty="0"/>
              <a:t>la </a:t>
            </a:r>
            <a:r>
              <a:rPr lang="es-ES" sz="1800" dirty="0" smtClean="0"/>
              <a:t>cooperación </a:t>
            </a:r>
            <a:r>
              <a:rPr lang="es-ES" sz="1800" dirty="0"/>
              <a:t>local, nacional e internacional en favor de la agricultura familiar</a:t>
            </a:r>
            <a:r>
              <a:rPr lang="es-ES" sz="1800" dirty="0" smtClean="0"/>
              <a:t>.</a:t>
            </a:r>
          </a:p>
          <a:p>
            <a:pPr marL="114300" indent="0" algn="just">
              <a:buNone/>
            </a:pPr>
            <a:endParaRPr lang="es-ES" sz="1800" dirty="0" smtClean="0"/>
          </a:p>
          <a:p>
            <a:pPr algn="just"/>
            <a:r>
              <a:rPr lang="es-ES" sz="1800" b="1" dirty="0" smtClean="0"/>
              <a:t>Segundo </a:t>
            </a:r>
            <a:r>
              <a:rPr lang="es-ES" sz="1800" b="1" dirty="0"/>
              <a:t>pilar</a:t>
            </a:r>
            <a:r>
              <a:rPr lang="es-ES" sz="1800" b="1" dirty="0" smtClean="0"/>
              <a:t>: Apoyar </a:t>
            </a:r>
            <a:r>
              <a:rPr lang="es-ES" sz="1800" b="1" dirty="0"/>
              <a:t>a los jóvenes y asegurar la sostenibilidad generacional de la agricultura familiar.</a:t>
            </a:r>
          </a:p>
          <a:p>
            <a:pPr marL="114300" indent="0" algn="just">
              <a:buNone/>
            </a:pPr>
            <a:r>
              <a:rPr lang="es-ES" sz="1800" dirty="0" smtClean="0"/>
              <a:t>Propician la inclusión de jóvenes es fundamental para la generación de innovaciones y adaptaciones tecnológicas en la AF, además de brindar oportunidades para que puedan capacitarse en la formación de empresas de la AF.</a:t>
            </a:r>
          </a:p>
          <a:p>
            <a:pPr marL="114300" indent="0">
              <a:buNone/>
            </a:pPr>
            <a:endParaRPr lang="es-ES" dirty="0"/>
          </a:p>
        </p:txBody>
      </p:sp>
    </p:spTree>
    <p:extLst>
      <p:ext uri="{BB962C8B-B14F-4D97-AF65-F5344CB8AC3E}">
        <p14:creationId xmlns:p14="http://schemas.microsoft.com/office/powerpoint/2010/main" val="3261568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700" y="173694"/>
            <a:ext cx="8520600" cy="607800"/>
          </a:xfrm>
        </p:spPr>
        <p:txBody>
          <a:bodyPr/>
          <a:lstStyle/>
          <a:p>
            <a:r>
              <a:rPr lang="es-ES" dirty="0" smtClean="0"/>
              <a:t>¿Como se relacionan las Propuestas de PP con los pilares del Decenio de la AF?</a:t>
            </a:r>
            <a:endParaRPr lang="es-ES" dirty="0"/>
          </a:p>
        </p:txBody>
      </p:sp>
      <p:sp>
        <p:nvSpPr>
          <p:cNvPr id="3" name="Marcador de texto 2"/>
          <p:cNvSpPr>
            <a:spLocks noGrp="1"/>
          </p:cNvSpPr>
          <p:nvPr>
            <p:ph type="body" idx="1"/>
          </p:nvPr>
        </p:nvSpPr>
        <p:spPr>
          <a:xfrm>
            <a:off x="311700" y="1229875"/>
            <a:ext cx="7637345" cy="3339000"/>
          </a:xfrm>
        </p:spPr>
        <p:txBody>
          <a:bodyPr/>
          <a:lstStyle/>
          <a:p>
            <a:pPr algn="just"/>
            <a:r>
              <a:rPr lang="es-ES" sz="1800" b="1" dirty="0" smtClean="0"/>
              <a:t>Tercer pilar</a:t>
            </a:r>
            <a:r>
              <a:rPr lang="es-ES" sz="1800" dirty="0"/>
              <a:t>:</a:t>
            </a:r>
            <a:r>
              <a:rPr lang="es-ES" sz="1800" dirty="0" smtClean="0"/>
              <a:t> </a:t>
            </a:r>
            <a:r>
              <a:rPr lang="es-ES" sz="1800" b="1" dirty="0"/>
              <a:t>Promover la equidad de género en la agricultura familiar y el </a:t>
            </a:r>
            <a:r>
              <a:rPr lang="es-ES" sz="1800" b="1" dirty="0" smtClean="0"/>
              <a:t>liderazgo </a:t>
            </a:r>
            <a:r>
              <a:rPr lang="es-ES" sz="1800" b="1" dirty="0"/>
              <a:t>de las mujeres sin espacio.</a:t>
            </a:r>
            <a:endParaRPr lang="es-ES" sz="1800" b="1" dirty="0" smtClean="0"/>
          </a:p>
          <a:p>
            <a:pPr marL="114300" indent="0" algn="just">
              <a:lnSpc>
                <a:spcPct val="150000"/>
              </a:lnSpc>
              <a:buNone/>
            </a:pPr>
            <a:r>
              <a:rPr lang="es-ES" sz="1800" dirty="0"/>
              <a:t>Apoyan </a:t>
            </a:r>
            <a:r>
              <a:rPr lang="es-ES" sz="1800" dirty="0" smtClean="0"/>
              <a:t>la organización</a:t>
            </a:r>
            <a:r>
              <a:rPr lang="es-ES" sz="1800" dirty="0"/>
              <a:t>, el </a:t>
            </a:r>
            <a:r>
              <a:rPr lang="es-ES" sz="1800" dirty="0" smtClean="0"/>
              <a:t>empoderamiento </a:t>
            </a:r>
            <a:r>
              <a:rPr lang="es-ES" sz="1800" dirty="0"/>
              <a:t>y </a:t>
            </a:r>
            <a:r>
              <a:rPr lang="es-ES" sz="1800" dirty="0" smtClean="0"/>
              <a:t>reconoce la capacidad y el protagonismo de las mujeres en la vida y el trabajo en la AF.</a:t>
            </a:r>
          </a:p>
          <a:p>
            <a:pPr marL="114300" indent="0" algn="just">
              <a:buNone/>
            </a:pPr>
            <a:endParaRPr lang="es-ES" sz="1800" dirty="0" smtClean="0"/>
          </a:p>
          <a:p>
            <a:pPr algn="just"/>
            <a:r>
              <a:rPr lang="es-ES" sz="1800" b="1" dirty="0" smtClean="0"/>
              <a:t>Quinto </a:t>
            </a:r>
            <a:r>
              <a:rPr lang="es-ES" sz="1800" b="1" dirty="0"/>
              <a:t>pilar</a:t>
            </a:r>
            <a:r>
              <a:rPr lang="es-ES" sz="1800" b="1" dirty="0" smtClean="0"/>
              <a:t>: Mejorar </a:t>
            </a:r>
            <a:r>
              <a:rPr lang="es-ES" sz="1800" b="1" dirty="0"/>
              <a:t>la inclusión socioeconómica, la resiliencia y el bienestar de los agricultores </a:t>
            </a:r>
            <a:r>
              <a:rPr lang="es-ES" sz="1800" b="1" dirty="0" smtClean="0"/>
              <a:t>familiares.</a:t>
            </a:r>
          </a:p>
          <a:p>
            <a:pPr marL="114300" indent="0" algn="just">
              <a:buNone/>
            </a:pPr>
            <a:endParaRPr lang="es-ES" sz="1800" b="1" dirty="0" smtClean="0"/>
          </a:p>
          <a:p>
            <a:pPr marL="114300" indent="0" algn="just">
              <a:lnSpc>
                <a:spcPct val="150000"/>
              </a:lnSpc>
              <a:buNone/>
            </a:pPr>
            <a:r>
              <a:rPr lang="es-ES" sz="1800" dirty="0" smtClean="0"/>
              <a:t>Permite el acceso a los mercados y la generación de recursos económicos para la familia</a:t>
            </a:r>
            <a:endParaRPr lang="es-ES" sz="1800" dirty="0"/>
          </a:p>
        </p:txBody>
      </p:sp>
    </p:spTree>
    <p:extLst>
      <p:ext uri="{BB962C8B-B14F-4D97-AF65-F5344CB8AC3E}">
        <p14:creationId xmlns:p14="http://schemas.microsoft.com/office/powerpoint/2010/main" val="369941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700" y="173694"/>
            <a:ext cx="6722945" cy="607800"/>
          </a:xfrm>
        </p:spPr>
        <p:txBody>
          <a:bodyPr/>
          <a:lstStyle/>
          <a:p>
            <a:r>
              <a:rPr lang="es-ES" dirty="0" smtClean="0"/>
              <a:t>¿Como se relacionan las Propuestas de PP con los pilares del Decenio de la AF?</a:t>
            </a:r>
            <a:endParaRPr lang="es-ES" dirty="0"/>
          </a:p>
        </p:txBody>
      </p:sp>
      <p:sp>
        <p:nvSpPr>
          <p:cNvPr id="3" name="Marcador de texto 2"/>
          <p:cNvSpPr>
            <a:spLocks noGrp="1"/>
          </p:cNvSpPr>
          <p:nvPr>
            <p:ph type="body" idx="1"/>
          </p:nvPr>
        </p:nvSpPr>
        <p:spPr>
          <a:xfrm>
            <a:off x="311700" y="1229875"/>
            <a:ext cx="7273664" cy="3339000"/>
          </a:xfrm>
        </p:spPr>
        <p:txBody>
          <a:bodyPr/>
          <a:lstStyle/>
          <a:p>
            <a:pPr algn="just"/>
            <a:r>
              <a:rPr lang="es-ES" sz="1800" b="1" dirty="0" smtClean="0"/>
              <a:t>Séptimo pilar</a:t>
            </a:r>
            <a:r>
              <a:rPr lang="es-ES" sz="1800" dirty="0"/>
              <a:t>:</a:t>
            </a:r>
            <a:r>
              <a:rPr lang="es-ES" sz="1800" dirty="0" smtClean="0"/>
              <a:t> </a:t>
            </a:r>
            <a:r>
              <a:rPr lang="es-ES" sz="1800" b="1" dirty="0" smtClean="0"/>
              <a:t>Fortalecer </a:t>
            </a:r>
            <a:r>
              <a:rPr lang="es-ES" sz="1800" b="1" dirty="0"/>
              <a:t>la </a:t>
            </a:r>
            <a:r>
              <a:rPr lang="es-ES" sz="1800" b="1" dirty="0" err="1"/>
              <a:t>multidimensionalidad</a:t>
            </a:r>
            <a:r>
              <a:rPr lang="es-ES" sz="1800" b="1" dirty="0"/>
              <a:t> de la agricultura </a:t>
            </a:r>
            <a:r>
              <a:rPr lang="es-ES" sz="1800" b="1" dirty="0" smtClean="0"/>
              <a:t>familiar</a:t>
            </a:r>
          </a:p>
          <a:p>
            <a:pPr marL="114300" indent="0" algn="just">
              <a:buNone/>
            </a:pPr>
            <a:endParaRPr lang="es-ES" sz="1800" b="1" dirty="0" smtClean="0"/>
          </a:p>
          <a:p>
            <a:pPr marL="114300" indent="0" algn="just">
              <a:lnSpc>
                <a:spcPct val="150000"/>
              </a:lnSpc>
              <a:buNone/>
            </a:pPr>
            <a:r>
              <a:rPr lang="es-ES" sz="1800" dirty="0" smtClean="0"/>
              <a:t>Construir empresas asociativas con las características sociales y </a:t>
            </a:r>
            <a:r>
              <a:rPr lang="es-ES" sz="1800" dirty="0"/>
              <a:t>culturales fomentara </a:t>
            </a:r>
            <a:r>
              <a:rPr lang="es-ES" sz="1800" dirty="0" smtClean="0"/>
              <a:t>la </a:t>
            </a:r>
            <a:r>
              <a:rPr lang="es-ES" sz="1800" dirty="0"/>
              <a:t>innovación </a:t>
            </a:r>
            <a:r>
              <a:rPr lang="es-ES" sz="1800" dirty="0" smtClean="0"/>
              <a:t>y la cohesión social y la </a:t>
            </a:r>
            <a:r>
              <a:rPr lang="es-ES" sz="1800" dirty="0"/>
              <a:t>diversificación de las oportunidades de </a:t>
            </a:r>
            <a:r>
              <a:rPr lang="es-ES" sz="1800" dirty="0" smtClean="0"/>
              <a:t>empleo</a:t>
            </a:r>
            <a:endParaRPr lang="es-ES" sz="1800" dirty="0"/>
          </a:p>
          <a:p>
            <a:pPr marL="114300" indent="0">
              <a:buNone/>
            </a:pPr>
            <a:endParaRPr lang="es-ES" dirty="0" smtClean="0"/>
          </a:p>
        </p:txBody>
      </p:sp>
    </p:spTree>
    <p:extLst>
      <p:ext uri="{BB962C8B-B14F-4D97-AF65-F5344CB8AC3E}">
        <p14:creationId xmlns:p14="http://schemas.microsoft.com/office/powerpoint/2010/main" val="266209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body" idx="1"/>
          </p:nvPr>
        </p:nvSpPr>
        <p:spPr>
          <a:xfrm>
            <a:off x="3066853" y="2356150"/>
            <a:ext cx="5051100" cy="189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3000" b="1" dirty="0"/>
              <a:t>GRACIAS POR SU </a:t>
            </a:r>
            <a:r>
              <a:rPr lang="es" sz="3000" b="1" dirty="0" smtClean="0"/>
              <a:t>ATENCIÓN</a:t>
            </a:r>
            <a:endParaRPr sz="3000" b="1" dirty="0"/>
          </a:p>
        </p:txBody>
      </p:sp>
      <p:pic>
        <p:nvPicPr>
          <p:cNvPr id="230" name="Google Shape;230;p36"/>
          <p:cNvPicPr preferRelativeResize="0"/>
          <p:nvPr/>
        </p:nvPicPr>
        <p:blipFill>
          <a:blip r:embed="rId3">
            <a:alphaModFix/>
          </a:blip>
          <a:stretch>
            <a:fillRect/>
          </a:stretch>
        </p:blipFill>
        <p:spPr>
          <a:xfrm>
            <a:off x="0" y="2356150"/>
            <a:ext cx="2968298" cy="2573348"/>
          </a:xfrm>
          <a:prstGeom prst="rect">
            <a:avLst/>
          </a:prstGeom>
          <a:noFill/>
          <a:ln>
            <a:noFill/>
          </a:ln>
        </p:spPr>
      </p:pic>
      <p:pic>
        <p:nvPicPr>
          <p:cNvPr id="231" name="Google Shape;231;p36"/>
          <p:cNvPicPr preferRelativeResize="0"/>
          <p:nvPr/>
        </p:nvPicPr>
        <p:blipFill>
          <a:blip r:embed="rId4">
            <a:alphaModFix/>
          </a:blip>
          <a:stretch>
            <a:fillRect/>
          </a:stretch>
        </p:blipFill>
        <p:spPr>
          <a:xfrm>
            <a:off x="0" y="0"/>
            <a:ext cx="2968298" cy="24331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6225" y="172350"/>
            <a:ext cx="8520600" cy="572700"/>
          </a:xfrm>
          <a:prstGeom prst="rect">
            <a:avLst/>
          </a:prstGeom>
        </p:spPr>
        <p:txBody>
          <a:bodyPr spcFirstLastPara="1" wrap="square" lIns="91425" tIns="91425" rIns="91425" bIns="91425" anchor="t" anchorCtr="0">
            <a:noAutofit/>
          </a:bodyPr>
          <a:lstStyle/>
          <a:p>
            <a:pPr marL="38100" lvl="0" algn="l" rtl="0">
              <a:spcBef>
                <a:spcPts val="0"/>
              </a:spcBef>
              <a:spcAft>
                <a:spcPts val="0"/>
              </a:spcAft>
              <a:buSzPts val="3000"/>
            </a:pPr>
            <a:r>
              <a:rPr lang="es" dirty="0"/>
              <a:t>Introducción</a:t>
            </a:r>
            <a:endParaRPr dirty="0"/>
          </a:p>
        </p:txBody>
      </p:sp>
      <p:sp>
        <p:nvSpPr>
          <p:cNvPr id="93" name="Google Shape;93;p14"/>
          <p:cNvSpPr txBox="1">
            <a:spLocks noGrp="1"/>
          </p:cNvSpPr>
          <p:nvPr>
            <p:ph type="body" idx="1"/>
          </p:nvPr>
        </p:nvSpPr>
        <p:spPr>
          <a:xfrm>
            <a:off x="237350" y="745050"/>
            <a:ext cx="7088241" cy="3339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sz="1400" dirty="0" smtClean="0">
                <a:solidFill>
                  <a:schemeClr val="dk1"/>
                </a:solidFill>
              </a:rPr>
              <a:t>Durante el año 2019, los miembros de la UAN y la ONAC, organizaciones miembros de la COPROFAM y la REAF han trabajo en propuestas de políticas publicas para su Gobierno Nacional, focalizando es tres aspectos que son el mejoramiento del Registro de la Agricultura familiar, la inclusión efectiva de los productores en las compras publicas y el fomento de las empresas asociativas. </a:t>
            </a:r>
          </a:p>
          <a:p>
            <a:pPr marL="0" lvl="0" indent="0" algn="just" rtl="0">
              <a:spcBef>
                <a:spcPts val="0"/>
              </a:spcBef>
              <a:spcAft>
                <a:spcPts val="0"/>
              </a:spcAft>
              <a:buNone/>
            </a:pPr>
            <a:endParaRPr lang="es-ES" sz="1400" dirty="0" smtClean="0">
              <a:solidFill>
                <a:schemeClr val="dk1"/>
              </a:solidFill>
            </a:endParaRPr>
          </a:p>
          <a:p>
            <a:pPr marL="0" lvl="0" indent="0" algn="just" rtl="0">
              <a:spcBef>
                <a:spcPts val="0"/>
              </a:spcBef>
              <a:spcAft>
                <a:spcPts val="0"/>
              </a:spcAft>
              <a:buNone/>
            </a:pPr>
            <a:r>
              <a:rPr lang="es-ES" sz="1400" dirty="0" smtClean="0">
                <a:solidFill>
                  <a:schemeClr val="dk1"/>
                </a:solidFill>
              </a:rPr>
              <a:t>El contexto actual de la pandemia del COVID 19 hace que estas propuestas de PP sean de necesidad urgente, ya que la misma ha impactado en la gestión de la AF debido a la restricciones,</a:t>
            </a:r>
            <a:r>
              <a:rPr lang="es-ES" sz="1400" dirty="0">
                <a:solidFill>
                  <a:schemeClr val="dk1"/>
                </a:solidFill>
              </a:rPr>
              <a:t> </a:t>
            </a:r>
            <a:r>
              <a:rPr lang="es-ES" sz="1400" dirty="0" smtClean="0">
                <a:solidFill>
                  <a:schemeClr val="dk1"/>
                </a:solidFill>
              </a:rPr>
              <a:t>de movilidad y distanciamiento social, lo que limita la mano de obra, el acceso a los mercados, el almacenamiento y procesamiento de productos perecederos, entre otros.</a:t>
            </a:r>
          </a:p>
          <a:p>
            <a:pPr marL="0" lvl="0" indent="0" algn="just" rtl="0">
              <a:spcBef>
                <a:spcPts val="0"/>
              </a:spcBef>
              <a:spcAft>
                <a:spcPts val="0"/>
              </a:spcAft>
              <a:buNone/>
            </a:pPr>
            <a:endParaRPr lang="es-ES" sz="1400" dirty="0" smtClean="0">
              <a:solidFill>
                <a:schemeClr val="dk1"/>
              </a:solidFill>
            </a:endParaRPr>
          </a:p>
          <a:p>
            <a:pPr marL="0" lvl="0" indent="0" algn="just" rtl="0">
              <a:spcBef>
                <a:spcPts val="0"/>
              </a:spcBef>
              <a:spcAft>
                <a:spcPts val="0"/>
              </a:spcAft>
              <a:buNone/>
            </a:pPr>
            <a:r>
              <a:rPr lang="es-ES" sz="1400" dirty="0" smtClean="0">
                <a:solidFill>
                  <a:schemeClr val="dk1"/>
                </a:solidFill>
              </a:rPr>
              <a:t>Un aspecto a resaltar es la aprobación de la Ley nº 6286/2019, y el decreto Reglamentario 3929 del 11 de agosto del 2020, que sin duda es una herramienta interesante para seguir generando instancias de planificación y ejecución de políticas publicas, así como también propiciar diálogos e intercambios de saberes entre los miembros de la AFC y las instituciones</a:t>
            </a:r>
            <a:r>
              <a:rPr lang="es-ES" sz="1200" dirty="0" smtClean="0">
                <a:solidFill>
                  <a:schemeClr val="dk1"/>
                </a:solidFill>
              </a:rPr>
              <a:t>.</a:t>
            </a:r>
          </a:p>
        </p:txBody>
      </p:sp>
    </p:spTree>
    <p:extLst>
      <p:ext uri="{BB962C8B-B14F-4D97-AF65-F5344CB8AC3E}">
        <p14:creationId xmlns:p14="http://schemas.microsoft.com/office/powerpoint/2010/main" val="172251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2. Políticas Públicas Seleccionadas</a:t>
            </a:r>
            <a:endParaRPr dirty="0"/>
          </a:p>
        </p:txBody>
      </p:sp>
      <p:sp>
        <p:nvSpPr>
          <p:cNvPr id="99" name="Google Shape;99;p15"/>
          <p:cNvSpPr txBox="1">
            <a:spLocks noGrp="1"/>
          </p:cNvSpPr>
          <p:nvPr>
            <p:ph type="body" idx="1"/>
          </p:nvPr>
        </p:nvSpPr>
        <p:spPr>
          <a:prstGeom prst="rect">
            <a:avLst/>
          </a:prstGeom>
        </p:spPr>
        <p:txBody>
          <a:bodyPr spcFirstLastPara="1" wrap="square" lIns="91425" tIns="91425" rIns="91425" bIns="91425" anchor="t" anchorCtr="0">
            <a:noAutofit/>
          </a:bodyPr>
          <a:lstStyle/>
          <a:p>
            <a:pPr lvl="0" algn="l" rtl="0">
              <a:lnSpc>
                <a:spcPct val="150000"/>
              </a:lnSpc>
              <a:spcBef>
                <a:spcPts val="0"/>
              </a:spcBef>
              <a:spcAft>
                <a:spcPts val="0"/>
              </a:spcAft>
              <a:buSzPts val="1800"/>
              <a:buFont typeface="+mj-lt"/>
              <a:buAutoNum type="alphaUcPeriod"/>
            </a:pPr>
            <a:r>
              <a:rPr lang="es" dirty="0"/>
              <a:t>Registro Nacional de la Agricultura Familiar</a:t>
            </a:r>
            <a:endParaRPr dirty="0"/>
          </a:p>
          <a:p>
            <a:pPr lvl="0" algn="l" rtl="0">
              <a:lnSpc>
                <a:spcPct val="150000"/>
              </a:lnSpc>
              <a:spcBef>
                <a:spcPts val="0"/>
              </a:spcBef>
              <a:spcAft>
                <a:spcPts val="0"/>
              </a:spcAft>
              <a:buSzPts val="1800"/>
              <a:buFont typeface="+mj-lt"/>
              <a:buAutoNum type="alphaUcPeriod"/>
            </a:pPr>
            <a:r>
              <a:rPr lang="es" dirty="0"/>
              <a:t>Compras Públicas de la Agricultura Familiar</a:t>
            </a:r>
            <a:endParaRPr dirty="0"/>
          </a:p>
          <a:p>
            <a:pPr lvl="0" algn="l" rtl="0">
              <a:lnSpc>
                <a:spcPct val="150000"/>
              </a:lnSpc>
              <a:spcBef>
                <a:spcPts val="0"/>
              </a:spcBef>
              <a:spcAft>
                <a:spcPts val="0"/>
              </a:spcAft>
              <a:buSzPts val="1800"/>
              <a:buFont typeface="+mj-lt"/>
              <a:buAutoNum type="alphaUcPeriod"/>
            </a:pPr>
            <a:r>
              <a:rPr lang="es" dirty="0"/>
              <a:t>Empresas Asociativas Múltiples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8001" y="2025651"/>
            <a:ext cx="7051748" cy="1369936"/>
          </a:xfrm>
        </p:spPr>
        <p:txBody>
          <a:bodyPr/>
          <a:lstStyle/>
          <a:p>
            <a:r>
              <a:rPr lang="es-PY" dirty="0" smtClean="0"/>
              <a:t>A. Registro Nacional de la Agricultura Familiar</a:t>
            </a:r>
            <a:endParaRPr lang="es-ES" dirty="0"/>
          </a:p>
        </p:txBody>
      </p:sp>
      <p:sp>
        <p:nvSpPr>
          <p:cNvPr id="3" name="Marcador de texto 2"/>
          <p:cNvSpPr>
            <a:spLocks noGrp="1"/>
          </p:cNvSpPr>
          <p:nvPr>
            <p:ph type="body" idx="1"/>
          </p:nvPr>
        </p:nvSpPr>
        <p:spPr/>
        <p:txBody>
          <a:bodyPr/>
          <a:lstStyle/>
          <a:p>
            <a:r>
              <a:rPr lang="es-PY" dirty="0" smtClean="0"/>
              <a:t>Política Publica seleccionada</a:t>
            </a:r>
            <a:endParaRPr lang="es-ES" dirty="0"/>
          </a:p>
        </p:txBody>
      </p:sp>
    </p:spTree>
    <p:extLst>
      <p:ext uri="{BB962C8B-B14F-4D97-AF65-F5344CB8AC3E}">
        <p14:creationId xmlns:p14="http://schemas.microsoft.com/office/powerpoint/2010/main" val="119046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11700" y="165451"/>
            <a:ext cx="8520600" cy="1064424"/>
          </a:xfrm>
          <a:prstGeom prst="rect">
            <a:avLst/>
          </a:prstGeom>
        </p:spPr>
        <p:txBody>
          <a:bodyPr spcFirstLastPara="1" wrap="square" lIns="91425" tIns="91425" rIns="91425" bIns="91425" anchor="t" anchorCtr="0">
            <a:noAutofit/>
          </a:bodyPr>
          <a:lstStyle/>
          <a:p>
            <a:pPr marL="38100" lvl="0" algn="l" rtl="0">
              <a:spcBef>
                <a:spcPts val="0"/>
              </a:spcBef>
              <a:spcAft>
                <a:spcPts val="0"/>
              </a:spcAft>
              <a:buSzPts val="3000"/>
            </a:pPr>
            <a:r>
              <a:rPr lang="es" dirty="0" smtClean="0">
                <a:solidFill>
                  <a:schemeClr val="tx1"/>
                </a:solidFill>
              </a:rPr>
              <a:t>Institucionalidad, marco normativo, financiamiento y participacion de la OAF</a:t>
            </a:r>
            <a:endParaRPr dirty="0">
              <a:solidFill>
                <a:schemeClr val="tx1"/>
              </a:solidFill>
            </a:endParaRPr>
          </a:p>
        </p:txBody>
      </p:sp>
      <p:sp>
        <p:nvSpPr>
          <p:cNvPr id="105" name="Google Shape;105;p16"/>
          <p:cNvSpPr txBox="1">
            <a:spLocks noGrp="1"/>
          </p:cNvSpPr>
          <p:nvPr>
            <p:ph type="body" idx="1"/>
          </p:nvPr>
        </p:nvSpPr>
        <p:spPr>
          <a:xfrm>
            <a:off x="311700" y="1229875"/>
            <a:ext cx="7408745" cy="3339000"/>
          </a:xfrm>
          <a:prstGeom prst="rect">
            <a:avLst/>
          </a:prstGeom>
        </p:spPr>
        <p:txBody>
          <a:bodyPr spcFirstLastPara="1" wrap="square" lIns="91425" tIns="91425" rIns="91425" bIns="91425" anchor="t" anchorCtr="0">
            <a:noAutofit/>
          </a:bodyPr>
          <a:lstStyle/>
          <a:p>
            <a:pPr marL="0" lvl="0" indent="0">
              <a:buNone/>
            </a:pPr>
            <a:r>
              <a:rPr lang="es" b="1" dirty="0"/>
              <a:t>A.1. Institucionalidad de </a:t>
            </a:r>
            <a:r>
              <a:rPr lang="es" b="1" dirty="0" smtClean="0"/>
              <a:t>Aplicación: </a:t>
            </a:r>
            <a:r>
              <a:rPr lang="es" dirty="0" smtClean="0"/>
              <a:t>MAG a traves de </a:t>
            </a:r>
            <a:r>
              <a:rPr lang="es-ES" dirty="0" smtClean="0"/>
              <a:t>Dirección </a:t>
            </a:r>
            <a:r>
              <a:rPr lang="es-ES" dirty="0"/>
              <a:t>General de </a:t>
            </a:r>
            <a:r>
              <a:rPr lang="es-ES" dirty="0" smtClean="0"/>
              <a:t>Planificación (DGP); la Academia </a:t>
            </a:r>
            <a:r>
              <a:rPr lang="es-ES" dirty="0"/>
              <a:t>(Universidad</a:t>
            </a:r>
            <a:r>
              <a:rPr lang="es-ES" dirty="0" smtClean="0"/>
              <a:t>) y las OAF</a:t>
            </a:r>
            <a:endParaRPr lang="es-ES" dirty="0"/>
          </a:p>
          <a:p>
            <a:pPr marL="0" lvl="0" indent="0">
              <a:spcBef>
                <a:spcPts val="1600"/>
              </a:spcBef>
              <a:buNone/>
            </a:pPr>
            <a:r>
              <a:rPr lang="es" b="1" dirty="0" smtClean="0"/>
              <a:t>A.2</a:t>
            </a:r>
            <a:r>
              <a:rPr lang="es" b="1" dirty="0"/>
              <a:t>. Marco </a:t>
            </a:r>
            <a:r>
              <a:rPr lang="es" b="1" dirty="0" smtClean="0"/>
              <a:t>Normativo: </a:t>
            </a:r>
            <a:r>
              <a:rPr lang="es-ES" dirty="0"/>
              <a:t>Ley N° 6.282</a:t>
            </a:r>
            <a:endParaRPr dirty="0"/>
          </a:p>
          <a:p>
            <a:pPr marL="0" lvl="0" indent="0" algn="l" rtl="0">
              <a:spcBef>
                <a:spcPts val="1600"/>
              </a:spcBef>
              <a:spcAft>
                <a:spcPts val="0"/>
              </a:spcAft>
              <a:buNone/>
            </a:pPr>
            <a:r>
              <a:rPr lang="es" b="1" dirty="0"/>
              <a:t>A.3 </a:t>
            </a:r>
            <a:r>
              <a:rPr lang="es" b="1" dirty="0" smtClean="0"/>
              <a:t>Financiamiento: </a:t>
            </a:r>
            <a:r>
              <a:rPr lang="es" dirty="0" smtClean="0"/>
              <a:t>Presupuesto asignado al MAG</a:t>
            </a:r>
            <a:endParaRPr dirty="0"/>
          </a:p>
          <a:p>
            <a:pPr marL="0" lvl="0" indent="0">
              <a:lnSpc>
                <a:spcPct val="150000"/>
              </a:lnSpc>
              <a:spcBef>
                <a:spcPts val="1600"/>
              </a:spcBef>
              <a:buNone/>
            </a:pPr>
            <a:r>
              <a:rPr lang="es" b="1" dirty="0"/>
              <a:t>A.4 Participación de la </a:t>
            </a:r>
            <a:r>
              <a:rPr lang="es" b="1" dirty="0" smtClean="0"/>
              <a:t>OAF: </a:t>
            </a:r>
            <a:endParaRPr lang="es" b="1" dirty="0"/>
          </a:p>
          <a:p>
            <a:pPr marL="0" lvl="0" indent="0">
              <a:lnSpc>
                <a:spcPct val="150000"/>
              </a:lnSpc>
              <a:spcBef>
                <a:spcPts val="1600"/>
              </a:spcBef>
              <a:buNone/>
            </a:pPr>
            <a:r>
              <a:rPr lang="es-ES" dirty="0" smtClean="0"/>
              <a:t>Se </a:t>
            </a:r>
            <a:r>
              <a:rPr lang="es-ES" dirty="0"/>
              <a:t>propone la inclusión de las organizaciones principalmente en el proceso de toma de datos y validación de los mismos, de manera a concientizar a los agricultores familiares sobre la importancia de estar incluidos en el RENAF y al MAG, la posibilidad de generar un trabajo coordinado con las organizaciones.</a:t>
            </a:r>
          </a:p>
          <a:p>
            <a:pPr marL="0" lvl="0" indent="0" algn="l" rtl="0">
              <a:spcBef>
                <a:spcPts val="160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11700" y="165451"/>
            <a:ext cx="8520600" cy="1064424"/>
          </a:xfrm>
          <a:prstGeom prst="rect">
            <a:avLst/>
          </a:prstGeom>
        </p:spPr>
        <p:txBody>
          <a:bodyPr spcFirstLastPara="1" wrap="square" lIns="91425" tIns="91425" rIns="91425" bIns="91425" anchor="t" anchorCtr="0">
            <a:noAutofit/>
          </a:bodyPr>
          <a:lstStyle/>
          <a:p>
            <a:pPr marL="38100" lvl="0" algn="l" rtl="0">
              <a:spcBef>
                <a:spcPts val="0"/>
              </a:spcBef>
              <a:spcAft>
                <a:spcPts val="0"/>
              </a:spcAft>
              <a:buSzPts val="3000"/>
            </a:pPr>
            <a:r>
              <a:rPr lang="es" dirty="0" smtClean="0">
                <a:solidFill>
                  <a:schemeClr val="tx1"/>
                </a:solidFill>
              </a:rPr>
              <a:t>PROPUESTA TÉCNICA</a:t>
            </a:r>
            <a:endParaRPr dirty="0">
              <a:solidFill>
                <a:schemeClr val="tx1"/>
              </a:solidFill>
            </a:endParaRPr>
          </a:p>
        </p:txBody>
      </p:sp>
      <p:pic>
        <p:nvPicPr>
          <p:cNvPr id="3" name="Imagen 2"/>
          <p:cNvPicPr>
            <a:picLocks noChangeAspect="1"/>
          </p:cNvPicPr>
          <p:nvPr/>
        </p:nvPicPr>
        <p:blipFill>
          <a:blip r:embed="rId3"/>
          <a:stretch>
            <a:fillRect/>
          </a:stretch>
        </p:blipFill>
        <p:spPr>
          <a:xfrm>
            <a:off x="341009" y="809853"/>
            <a:ext cx="7462564" cy="3523793"/>
          </a:xfrm>
          <a:prstGeom prst="rect">
            <a:avLst/>
          </a:prstGeom>
        </p:spPr>
      </p:pic>
    </p:spTree>
    <p:extLst>
      <p:ext uri="{BB962C8B-B14F-4D97-AF65-F5344CB8AC3E}">
        <p14:creationId xmlns:p14="http://schemas.microsoft.com/office/powerpoint/2010/main" val="332934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 Compras </a:t>
            </a:r>
            <a:r>
              <a:rPr lang="es-ES" dirty="0"/>
              <a:t>Públicas de la Agricultura Familiar</a:t>
            </a:r>
          </a:p>
        </p:txBody>
      </p:sp>
      <p:sp>
        <p:nvSpPr>
          <p:cNvPr id="3" name="Marcador de texto 2"/>
          <p:cNvSpPr>
            <a:spLocks noGrp="1"/>
          </p:cNvSpPr>
          <p:nvPr>
            <p:ph type="body" idx="1"/>
          </p:nvPr>
        </p:nvSpPr>
        <p:spPr/>
        <p:txBody>
          <a:bodyPr/>
          <a:lstStyle/>
          <a:p>
            <a:r>
              <a:rPr lang="es-PY" dirty="0" smtClean="0"/>
              <a:t>Política Publica seleccionada</a:t>
            </a:r>
            <a:endParaRPr lang="es-ES" dirty="0"/>
          </a:p>
        </p:txBody>
      </p:sp>
    </p:spTree>
    <p:extLst>
      <p:ext uri="{BB962C8B-B14F-4D97-AF65-F5344CB8AC3E}">
        <p14:creationId xmlns:p14="http://schemas.microsoft.com/office/powerpoint/2010/main" val="295402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11700" y="165451"/>
            <a:ext cx="8520600" cy="1064424"/>
          </a:xfrm>
          <a:prstGeom prst="rect">
            <a:avLst/>
          </a:prstGeom>
        </p:spPr>
        <p:txBody>
          <a:bodyPr spcFirstLastPara="1" wrap="square" lIns="91425" tIns="91425" rIns="91425" bIns="91425" anchor="t" anchorCtr="0">
            <a:noAutofit/>
          </a:bodyPr>
          <a:lstStyle/>
          <a:p>
            <a:pPr marL="38100" lvl="0" algn="l" rtl="0">
              <a:spcBef>
                <a:spcPts val="0"/>
              </a:spcBef>
              <a:spcAft>
                <a:spcPts val="0"/>
              </a:spcAft>
              <a:buSzPts val="3000"/>
            </a:pPr>
            <a:r>
              <a:rPr lang="es" dirty="0" smtClean="0">
                <a:solidFill>
                  <a:schemeClr val="tx1"/>
                </a:solidFill>
              </a:rPr>
              <a:t>Institucionalidad, marco normativo, financiamiento y participacion de la OAF</a:t>
            </a:r>
            <a:endParaRPr dirty="0">
              <a:solidFill>
                <a:schemeClr val="tx1"/>
              </a:solidFill>
            </a:endParaRPr>
          </a:p>
        </p:txBody>
      </p:sp>
      <p:sp>
        <p:nvSpPr>
          <p:cNvPr id="105" name="Google Shape;105;p16"/>
          <p:cNvSpPr txBox="1">
            <a:spLocks noGrp="1"/>
          </p:cNvSpPr>
          <p:nvPr>
            <p:ph type="body" idx="1"/>
          </p:nvPr>
        </p:nvSpPr>
        <p:spPr>
          <a:xfrm>
            <a:off x="0" y="1125966"/>
            <a:ext cx="8021782" cy="3339000"/>
          </a:xfrm>
          <a:prstGeom prst="rect">
            <a:avLst/>
          </a:prstGeom>
        </p:spPr>
        <p:txBody>
          <a:bodyPr spcFirstLastPara="1" wrap="square" lIns="91425" tIns="91425" rIns="91425" bIns="91425" anchor="t" anchorCtr="0">
            <a:noAutofit/>
          </a:bodyPr>
          <a:lstStyle/>
          <a:p>
            <a:pPr marL="0" lvl="0" indent="0" algn="just">
              <a:buNone/>
            </a:pPr>
            <a:r>
              <a:rPr lang="es" b="1" dirty="0"/>
              <a:t>B</a:t>
            </a:r>
            <a:r>
              <a:rPr lang="es" b="1" dirty="0" smtClean="0"/>
              <a:t>.1</a:t>
            </a:r>
            <a:r>
              <a:rPr lang="es" b="1" dirty="0"/>
              <a:t>. Institucionalidad de </a:t>
            </a:r>
            <a:r>
              <a:rPr lang="es" b="1" dirty="0" smtClean="0"/>
              <a:t>Aplicación: </a:t>
            </a:r>
            <a:r>
              <a:rPr lang="es-ES" b="1" dirty="0"/>
              <a:t>MTI – CPAF </a:t>
            </a:r>
            <a:r>
              <a:rPr lang="es-ES" dirty="0"/>
              <a:t>(La Secretaría Técnica de Planificación del Desarrollo Económico y Social (STP</a:t>
            </a:r>
            <a:r>
              <a:rPr lang="es-ES" dirty="0" smtClean="0"/>
              <a:t>), El </a:t>
            </a:r>
            <a:r>
              <a:rPr lang="es-ES" dirty="0"/>
              <a:t>Ministerio de Agricultura y Ganadería (MAG</a:t>
            </a:r>
            <a:r>
              <a:rPr lang="es-ES" dirty="0" smtClean="0"/>
              <a:t>), La </a:t>
            </a:r>
            <a:r>
              <a:rPr lang="es-ES" dirty="0"/>
              <a:t>Dirección Nacional de Contrataciones Públicas (DNCP</a:t>
            </a:r>
            <a:r>
              <a:rPr lang="es-ES" dirty="0" smtClean="0"/>
              <a:t>), El </a:t>
            </a:r>
            <a:r>
              <a:rPr lang="es-ES" dirty="0"/>
              <a:t>Ministerio de Hacienda (MH), e) El Ministerio de Salud Pública y Bienestar Social (MSP BS), a través del Instituto Nacional de Alimentación y Nutrición (INAN</a:t>
            </a:r>
            <a:r>
              <a:rPr lang="es-ES" dirty="0" smtClean="0"/>
              <a:t>), El </a:t>
            </a:r>
            <a:r>
              <a:rPr lang="es-ES" dirty="0"/>
              <a:t>Ministerio de Educación y Cultura (MEC</a:t>
            </a:r>
            <a:r>
              <a:rPr lang="es-ES" dirty="0" smtClean="0"/>
              <a:t>), El </a:t>
            </a:r>
            <a:r>
              <a:rPr lang="es-ES" dirty="0"/>
              <a:t>Gabinete Civil de la Presidencia de la República</a:t>
            </a:r>
            <a:r>
              <a:rPr lang="es-ES" dirty="0" smtClean="0"/>
              <a:t>, La </a:t>
            </a:r>
            <a:r>
              <a:rPr lang="es-ES" dirty="0"/>
              <a:t>Auditoría General del Poder Ejecutivo (AGPE</a:t>
            </a:r>
            <a:r>
              <a:rPr lang="es-ES" dirty="0" smtClean="0"/>
              <a:t>), Otros </a:t>
            </a:r>
            <a:r>
              <a:rPr lang="es-ES" dirty="0"/>
              <a:t>organismos o entidades del Estado que la Mesa Técnica considere </a:t>
            </a:r>
            <a:r>
              <a:rPr lang="es-ES" dirty="0" smtClean="0"/>
              <a:t>pertinente) y el </a:t>
            </a:r>
            <a:r>
              <a:rPr lang="es-ES" b="1" dirty="0"/>
              <a:t>ETI </a:t>
            </a:r>
            <a:r>
              <a:rPr lang="es-ES" dirty="0"/>
              <a:t>(MEC, MAG, DNCP y la </a:t>
            </a:r>
            <a:r>
              <a:rPr lang="es-ES" dirty="0" smtClean="0"/>
              <a:t>INAN)</a:t>
            </a:r>
            <a:endParaRPr lang="es-ES" dirty="0"/>
          </a:p>
          <a:p>
            <a:pPr marL="0" lvl="0" indent="0" algn="just">
              <a:buNone/>
            </a:pPr>
            <a:endParaRPr lang="es" b="1" dirty="0" smtClean="0"/>
          </a:p>
          <a:p>
            <a:pPr marL="0" lvl="0" indent="0" algn="just">
              <a:buNone/>
            </a:pPr>
            <a:r>
              <a:rPr lang="es" b="1" dirty="0"/>
              <a:t>B</a:t>
            </a:r>
            <a:r>
              <a:rPr lang="es" b="1" dirty="0" smtClean="0"/>
              <a:t>.2</a:t>
            </a:r>
            <a:r>
              <a:rPr lang="es" b="1" dirty="0"/>
              <a:t>. Marco </a:t>
            </a:r>
            <a:r>
              <a:rPr lang="es" b="1" dirty="0" smtClean="0"/>
              <a:t>Normativo: </a:t>
            </a:r>
            <a:r>
              <a:rPr lang="es-ES" dirty="0"/>
              <a:t>D</a:t>
            </a:r>
            <a:r>
              <a:rPr lang="es-ES" dirty="0" smtClean="0"/>
              <a:t>ecreto </a:t>
            </a:r>
            <a:r>
              <a:rPr lang="es-ES" dirty="0"/>
              <a:t>Nº 9270/18 de fecha 30 de junio del año 2018.</a:t>
            </a:r>
          </a:p>
          <a:p>
            <a:pPr marL="0" lvl="0" indent="0" algn="just" rtl="0">
              <a:spcBef>
                <a:spcPts val="1600"/>
              </a:spcBef>
              <a:spcAft>
                <a:spcPts val="0"/>
              </a:spcAft>
              <a:buNone/>
            </a:pPr>
            <a:r>
              <a:rPr lang="es" b="1" dirty="0" smtClean="0"/>
              <a:t>B.3 Financiamiento: </a:t>
            </a:r>
            <a:r>
              <a:rPr lang="es" dirty="0" smtClean="0"/>
              <a:t>Presupuesto institucional asignado</a:t>
            </a:r>
            <a:endParaRPr dirty="0"/>
          </a:p>
          <a:p>
            <a:pPr marL="0" lvl="0" indent="0" algn="just">
              <a:spcBef>
                <a:spcPts val="1600"/>
              </a:spcBef>
              <a:buNone/>
            </a:pPr>
            <a:r>
              <a:rPr lang="es" b="1" dirty="0"/>
              <a:t>B</a:t>
            </a:r>
            <a:r>
              <a:rPr lang="es" b="1" dirty="0" smtClean="0"/>
              <a:t>.4 </a:t>
            </a:r>
            <a:r>
              <a:rPr lang="es" b="1" dirty="0"/>
              <a:t>Participación de la </a:t>
            </a:r>
            <a:r>
              <a:rPr lang="es" b="1" dirty="0" smtClean="0"/>
              <a:t>OAF:</a:t>
            </a:r>
            <a:r>
              <a:rPr lang="es-ES" dirty="0" smtClean="0"/>
              <a:t>no </a:t>
            </a:r>
            <a:r>
              <a:rPr lang="es-ES" dirty="0"/>
              <a:t>se visualiza la participación activa de los miembros de la Agricultura Familiar en los niveles de decisión, lo mismo ocurre con la modalidad directa de compras públicas</a:t>
            </a:r>
            <a:r>
              <a:rPr lang="es-ES" dirty="0" smtClean="0"/>
              <a:t>. La </a:t>
            </a:r>
            <a:r>
              <a:rPr lang="es-ES" dirty="0"/>
              <a:t>Coordinación de compras públicas, lleva promocionando las acciones y la herramienta de compras públicas hace aproximadamente 4 </a:t>
            </a:r>
            <a:r>
              <a:rPr lang="es-ES" dirty="0" smtClean="0"/>
              <a:t>años y referentes </a:t>
            </a:r>
            <a:r>
              <a:rPr lang="es-ES" dirty="0"/>
              <a:t>del MAG, afirman que para el año 2020 la ETI ya posee una hoja de ruta completa a seguir en la materia, y buscarán llegar a la mayor cantidad de instituciones territoriales</a:t>
            </a:r>
            <a:endParaRPr dirty="0"/>
          </a:p>
        </p:txBody>
      </p:sp>
    </p:spTree>
    <p:extLst>
      <p:ext uri="{BB962C8B-B14F-4D97-AF65-F5344CB8AC3E}">
        <p14:creationId xmlns:p14="http://schemas.microsoft.com/office/powerpoint/2010/main" val="415434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tx1"/>
                </a:solidFill>
              </a:rPr>
              <a:t>PROPUESTA TÉCNICA</a:t>
            </a:r>
            <a:endParaRPr dirty="0">
              <a:solidFill>
                <a:schemeClr val="tx1"/>
              </a:solidFill>
            </a:endParaRPr>
          </a:p>
        </p:txBody>
      </p:sp>
      <p:pic>
        <p:nvPicPr>
          <p:cNvPr id="168" name="Google Shape;168;p26"/>
          <p:cNvPicPr preferRelativeResize="0"/>
          <p:nvPr/>
        </p:nvPicPr>
        <p:blipFill>
          <a:blip r:embed="rId3">
            <a:alphaModFix/>
          </a:blip>
          <a:stretch>
            <a:fillRect/>
          </a:stretch>
        </p:blipFill>
        <p:spPr>
          <a:xfrm>
            <a:off x="152400" y="1170125"/>
            <a:ext cx="8679900" cy="3615447"/>
          </a:xfrm>
          <a:prstGeom prst="rect">
            <a:avLst/>
          </a:prstGeom>
          <a:noFill/>
          <a:ln>
            <a:noFill/>
          </a:ln>
        </p:spPr>
      </p:pic>
    </p:spTree>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388</TotalTime>
  <Words>1235</Words>
  <Application>Microsoft Office PowerPoint</Application>
  <PresentationFormat>Presentación en pantalla (16:9)</PresentationFormat>
  <Paragraphs>69</Paragraphs>
  <Slides>19</Slides>
  <Notes>11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Wingdings 3</vt:lpstr>
      <vt:lpstr>Arial</vt:lpstr>
      <vt:lpstr>Trebuchet MS</vt:lpstr>
      <vt:lpstr>Faceta</vt:lpstr>
      <vt:lpstr>Políticas Públicas para la AF Unión Agrícola Nacional (UAN) y Organización Nacional Campesina (ONAC)</vt:lpstr>
      <vt:lpstr>Introducción</vt:lpstr>
      <vt:lpstr>2. Políticas Públicas Seleccionadas</vt:lpstr>
      <vt:lpstr>A. Registro Nacional de la Agricultura Familiar</vt:lpstr>
      <vt:lpstr>Institucionalidad, marco normativo, financiamiento y participacion de la OAF</vt:lpstr>
      <vt:lpstr>PROPUESTA TÉCNICA</vt:lpstr>
      <vt:lpstr>B. Compras Públicas de la Agricultura Familiar</vt:lpstr>
      <vt:lpstr>Institucionalidad, marco normativo, financiamiento y participacion de la OAF</vt:lpstr>
      <vt:lpstr>PROPUESTA TÉCNICA</vt:lpstr>
      <vt:lpstr>C. Empresas Asociativas Múltiples</vt:lpstr>
      <vt:lpstr>Institucionalidad, marco normativo, financiamiento y participacion de la OAF</vt:lpstr>
      <vt:lpstr>Propuesta Técnica</vt:lpstr>
      <vt:lpstr>En Resumen</vt:lpstr>
      <vt:lpstr>EL DECENIO DE LA AF</vt:lpstr>
      <vt:lpstr>Presentación de PowerPoint</vt:lpstr>
      <vt:lpstr>¿Como se relacionan las Propuestas de PP con los pilares del Decenio de la AF?</vt:lpstr>
      <vt:lpstr>¿Como se relacionan las Propuestas de PP con los pilares del Decenio de la AF?</vt:lpstr>
      <vt:lpstr>¿Como se relacionan las Propuestas de PP con los pilares del Decenio de la AF?</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Políticas Públicas para la AF</dc:title>
  <dc:creator>Zarina Aranda Vega</dc:creator>
  <cp:lastModifiedBy>hp</cp:lastModifiedBy>
  <cp:revision>26</cp:revision>
  <dcterms:modified xsi:type="dcterms:W3CDTF">2020-09-15T13:29:13Z</dcterms:modified>
</cp:coreProperties>
</file>